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8" r:id="rId2"/>
    <p:sldId id="270" r:id="rId3"/>
    <p:sldId id="327" r:id="rId4"/>
    <p:sldId id="335" r:id="rId5"/>
    <p:sldId id="336" r:id="rId6"/>
    <p:sldId id="326" r:id="rId7"/>
    <p:sldId id="338" r:id="rId8"/>
    <p:sldId id="339" r:id="rId9"/>
    <p:sldId id="333" r:id="rId10"/>
    <p:sldId id="340" r:id="rId11"/>
    <p:sldId id="347" r:id="rId12"/>
    <p:sldId id="341" r:id="rId13"/>
    <p:sldId id="308" r:id="rId14"/>
    <p:sldId id="344" r:id="rId15"/>
    <p:sldId id="345" r:id="rId16"/>
    <p:sldId id="296" r:id="rId17"/>
    <p:sldId id="297" r:id="rId18"/>
    <p:sldId id="318" r:id="rId19"/>
    <p:sldId id="306" r:id="rId20"/>
    <p:sldId id="346" r:id="rId21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2787"/>
    <p:restoredTop sz="90909" autoAdjust="0"/>
  </p:normalViewPr>
  <p:slideViewPr>
    <p:cSldViewPr>
      <p:cViewPr>
        <p:scale>
          <a:sx n="100" d="100"/>
          <a:sy n="100" d="100"/>
        </p:scale>
        <p:origin x="-89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D652DD38-7DFF-444F-BBEC-E583FE8B1A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72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EB35D084-A968-43CD-B10A-7254ACB2A9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567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BD557-17B5-4F7E-863A-3A4C8259A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1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FFB61-4793-4E85-B0A8-83C3EE9B5E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54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37400-089E-4B73-AAEC-941681DAD2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2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D8CB1-C670-431C-A70C-A1E523D44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0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6A794-D367-42A9-8E14-15A949B922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3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11872-85FF-4051-9426-0C6AA9F924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340EB-1B20-41A5-9754-511CFDDE5C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7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2008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6AB8F-D138-45EA-8EE5-7A28CEDEDB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8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56A77-DEE9-4E2B-859A-83470E514E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9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43610-B906-4F91-ADB5-0B3FE2F2CF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071FE-DE58-4A5F-99AE-895DDB85EF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8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May 2008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C96F310-9EE8-4BD4-A725-014DB80E01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609600"/>
          </a:xfrm>
        </p:spPr>
        <p:txBody>
          <a:bodyPr/>
          <a:lstStyle/>
          <a:p>
            <a:pPr algn="l"/>
            <a:r>
              <a:rPr lang="en-US" sz="3600" b="1" i="1">
                <a:latin typeface="Arial" charset="0"/>
              </a:rPr>
              <a:t>btech</a:t>
            </a:r>
            <a:r>
              <a:rPr lang="en-US" sz="4000">
                <a:latin typeface="Garamond" pitchFamily="18" charset="0"/>
              </a:rPr>
              <a:t>corp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438400"/>
            <a:ext cx="68580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b="1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Arial" charset="0"/>
              </a:rPr>
              <a:t>Highly </a:t>
            </a:r>
            <a:r>
              <a:rPr lang="en-US" b="1" dirty="0" smtClean="0">
                <a:latin typeface="Arial" charset="0"/>
              </a:rPr>
              <a:t>Conductive </a:t>
            </a:r>
            <a:r>
              <a:rPr lang="en-US" b="1" dirty="0">
                <a:latin typeface="Arial" charset="0"/>
              </a:rPr>
              <a:t>Z-axis Film Adhesives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 algn="r">
              <a:lnSpc>
                <a:spcPct val="70000"/>
              </a:lnSpc>
            </a:pPr>
            <a:r>
              <a:rPr lang="en-US" sz="2000" b="1" dirty="0">
                <a:latin typeface="Arial" charset="0"/>
              </a:rPr>
              <a:t>www.btechcorp.com</a:t>
            </a:r>
          </a:p>
          <a:p>
            <a:pPr algn="r"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Longmont, CO</a:t>
            </a:r>
          </a:p>
          <a:p>
            <a:pPr algn="r">
              <a:lnSpc>
                <a:spcPct val="70000"/>
              </a:lnSpc>
            </a:pPr>
            <a:r>
              <a:rPr lang="en-US" sz="2000" dirty="0">
                <a:latin typeface="Arial" charset="0"/>
              </a:rPr>
              <a:t>  Brentwood, TN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Recent  Process Mods Added to Production Film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Less fiber height variation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More complete fibers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plit along axis (length)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roken across axis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rystal damage on fiber ends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Bare fiber treatment for better resin adhesion, bulk conductivity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19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Production Status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34" y="1316575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304925" y="1828544"/>
            <a:ext cx="7780338" cy="4627563"/>
            <a:chOff x="859" y="1148"/>
            <a:chExt cx="4901" cy="2915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64" y="1392"/>
              <a:ext cx="4896" cy="2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022" y="3846"/>
              <a:ext cx="8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040" y="1148"/>
              <a:ext cx="4152" cy="25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887" y="1597"/>
              <a:ext cx="2737" cy="19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1900" y="1579"/>
              <a:ext cx="2735" cy="1691"/>
            </a:xfrm>
            <a:custGeom>
              <a:avLst/>
              <a:gdLst>
                <a:gd name="T0" fmla="*/ 0 w 2735"/>
                <a:gd name="T1" fmla="*/ 1685 h 1691"/>
                <a:gd name="T2" fmla="*/ 2735 w 2735"/>
                <a:gd name="T3" fmla="*/ 1685 h 1691"/>
                <a:gd name="T4" fmla="*/ 2735 w 2735"/>
                <a:gd name="T5" fmla="*/ 1691 h 1691"/>
                <a:gd name="T6" fmla="*/ 0 w 2735"/>
                <a:gd name="T7" fmla="*/ 1691 h 1691"/>
                <a:gd name="T8" fmla="*/ 0 w 2735"/>
                <a:gd name="T9" fmla="*/ 1685 h 1691"/>
                <a:gd name="T10" fmla="*/ 0 w 2735"/>
                <a:gd name="T11" fmla="*/ 1475 h 1691"/>
                <a:gd name="T12" fmla="*/ 2735 w 2735"/>
                <a:gd name="T13" fmla="*/ 1475 h 1691"/>
                <a:gd name="T14" fmla="*/ 2735 w 2735"/>
                <a:gd name="T15" fmla="*/ 1480 h 1691"/>
                <a:gd name="T16" fmla="*/ 0 w 2735"/>
                <a:gd name="T17" fmla="*/ 1480 h 1691"/>
                <a:gd name="T18" fmla="*/ 0 w 2735"/>
                <a:gd name="T19" fmla="*/ 1475 h 1691"/>
                <a:gd name="T20" fmla="*/ 0 w 2735"/>
                <a:gd name="T21" fmla="*/ 1264 h 1691"/>
                <a:gd name="T22" fmla="*/ 2735 w 2735"/>
                <a:gd name="T23" fmla="*/ 1264 h 1691"/>
                <a:gd name="T24" fmla="*/ 2735 w 2735"/>
                <a:gd name="T25" fmla="*/ 1270 h 1691"/>
                <a:gd name="T26" fmla="*/ 0 w 2735"/>
                <a:gd name="T27" fmla="*/ 1270 h 1691"/>
                <a:gd name="T28" fmla="*/ 0 w 2735"/>
                <a:gd name="T29" fmla="*/ 1264 h 1691"/>
                <a:gd name="T30" fmla="*/ 0 w 2735"/>
                <a:gd name="T31" fmla="*/ 1053 h 1691"/>
                <a:gd name="T32" fmla="*/ 2735 w 2735"/>
                <a:gd name="T33" fmla="*/ 1053 h 1691"/>
                <a:gd name="T34" fmla="*/ 2735 w 2735"/>
                <a:gd name="T35" fmla="*/ 1059 h 1691"/>
                <a:gd name="T36" fmla="*/ 0 w 2735"/>
                <a:gd name="T37" fmla="*/ 1059 h 1691"/>
                <a:gd name="T38" fmla="*/ 0 w 2735"/>
                <a:gd name="T39" fmla="*/ 1053 h 1691"/>
                <a:gd name="T40" fmla="*/ 0 w 2735"/>
                <a:gd name="T41" fmla="*/ 843 h 1691"/>
                <a:gd name="T42" fmla="*/ 2735 w 2735"/>
                <a:gd name="T43" fmla="*/ 843 h 1691"/>
                <a:gd name="T44" fmla="*/ 2735 w 2735"/>
                <a:gd name="T45" fmla="*/ 848 h 1691"/>
                <a:gd name="T46" fmla="*/ 0 w 2735"/>
                <a:gd name="T47" fmla="*/ 848 h 1691"/>
                <a:gd name="T48" fmla="*/ 0 w 2735"/>
                <a:gd name="T49" fmla="*/ 843 h 1691"/>
                <a:gd name="T50" fmla="*/ 0 w 2735"/>
                <a:gd name="T51" fmla="*/ 632 h 1691"/>
                <a:gd name="T52" fmla="*/ 2735 w 2735"/>
                <a:gd name="T53" fmla="*/ 632 h 1691"/>
                <a:gd name="T54" fmla="*/ 2735 w 2735"/>
                <a:gd name="T55" fmla="*/ 638 h 1691"/>
                <a:gd name="T56" fmla="*/ 0 w 2735"/>
                <a:gd name="T57" fmla="*/ 638 h 1691"/>
                <a:gd name="T58" fmla="*/ 0 w 2735"/>
                <a:gd name="T59" fmla="*/ 632 h 1691"/>
                <a:gd name="T60" fmla="*/ 0 w 2735"/>
                <a:gd name="T61" fmla="*/ 421 h 1691"/>
                <a:gd name="T62" fmla="*/ 2735 w 2735"/>
                <a:gd name="T63" fmla="*/ 421 h 1691"/>
                <a:gd name="T64" fmla="*/ 2735 w 2735"/>
                <a:gd name="T65" fmla="*/ 427 h 1691"/>
                <a:gd name="T66" fmla="*/ 0 w 2735"/>
                <a:gd name="T67" fmla="*/ 427 h 1691"/>
                <a:gd name="T68" fmla="*/ 0 w 2735"/>
                <a:gd name="T69" fmla="*/ 421 h 1691"/>
                <a:gd name="T70" fmla="*/ 0 w 2735"/>
                <a:gd name="T71" fmla="*/ 211 h 1691"/>
                <a:gd name="T72" fmla="*/ 2735 w 2735"/>
                <a:gd name="T73" fmla="*/ 211 h 1691"/>
                <a:gd name="T74" fmla="*/ 2735 w 2735"/>
                <a:gd name="T75" fmla="*/ 216 h 1691"/>
                <a:gd name="T76" fmla="*/ 0 w 2735"/>
                <a:gd name="T77" fmla="*/ 216 h 1691"/>
                <a:gd name="T78" fmla="*/ 0 w 2735"/>
                <a:gd name="T79" fmla="*/ 211 h 1691"/>
                <a:gd name="T80" fmla="*/ 0 w 2735"/>
                <a:gd name="T81" fmla="*/ 0 h 1691"/>
                <a:gd name="T82" fmla="*/ 2735 w 2735"/>
                <a:gd name="T83" fmla="*/ 0 h 1691"/>
                <a:gd name="T84" fmla="*/ 2735 w 2735"/>
                <a:gd name="T85" fmla="*/ 6 h 1691"/>
                <a:gd name="T86" fmla="*/ 0 w 2735"/>
                <a:gd name="T87" fmla="*/ 6 h 1691"/>
                <a:gd name="T88" fmla="*/ 0 w 2735"/>
                <a:gd name="T89" fmla="*/ 0 h 1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35" h="1691">
                  <a:moveTo>
                    <a:pt x="0" y="1685"/>
                  </a:moveTo>
                  <a:lnTo>
                    <a:pt x="2735" y="1685"/>
                  </a:lnTo>
                  <a:lnTo>
                    <a:pt x="2735" y="1691"/>
                  </a:lnTo>
                  <a:lnTo>
                    <a:pt x="0" y="1691"/>
                  </a:lnTo>
                  <a:lnTo>
                    <a:pt x="0" y="1685"/>
                  </a:lnTo>
                  <a:close/>
                  <a:moveTo>
                    <a:pt x="0" y="1475"/>
                  </a:moveTo>
                  <a:lnTo>
                    <a:pt x="2735" y="1475"/>
                  </a:lnTo>
                  <a:lnTo>
                    <a:pt x="2735" y="1480"/>
                  </a:lnTo>
                  <a:lnTo>
                    <a:pt x="0" y="1480"/>
                  </a:lnTo>
                  <a:lnTo>
                    <a:pt x="0" y="1475"/>
                  </a:lnTo>
                  <a:close/>
                  <a:moveTo>
                    <a:pt x="0" y="1264"/>
                  </a:moveTo>
                  <a:lnTo>
                    <a:pt x="2735" y="1264"/>
                  </a:lnTo>
                  <a:lnTo>
                    <a:pt x="2735" y="1270"/>
                  </a:lnTo>
                  <a:lnTo>
                    <a:pt x="0" y="1270"/>
                  </a:lnTo>
                  <a:lnTo>
                    <a:pt x="0" y="1264"/>
                  </a:lnTo>
                  <a:close/>
                  <a:moveTo>
                    <a:pt x="0" y="1053"/>
                  </a:moveTo>
                  <a:lnTo>
                    <a:pt x="2735" y="1053"/>
                  </a:lnTo>
                  <a:lnTo>
                    <a:pt x="2735" y="1059"/>
                  </a:lnTo>
                  <a:lnTo>
                    <a:pt x="0" y="1059"/>
                  </a:lnTo>
                  <a:lnTo>
                    <a:pt x="0" y="1053"/>
                  </a:lnTo>
                  <a:close/>
                  <a:moveTo>
                    <a:pt x="0" y="843"/>
                  </a:moveTo>
                  <a:lnTo>
                    <a:pt x="2735" y="843"/>
                  </a:lnTo>
                  <a:lnTo>
                    <a:pt x="2735" y="848"/>
                  </a:lnTo>
                  <a:lnTo>
                    <a:pt x="0" y="848"/>
                  </a:lnTo>
                  <a:lnTo>
                    <a:pt x="0" y="843"/>
                  </a:lnTo>
                  <a:close/>
                  <a:moveTo>
                    <a:pt x="0" y="632"/>
                  </a:moveTo>
                  <a:lnTo>
                    <a:pt x="2735" y="632"/>
                  </a:lnTo>
                  <a:lnTo>
                    <a:pt x="2735" y="638"/>
                  </a:lnTo>
                  <a:lnTo>
                    <a:pt x="0" y="638"/>
                  </a:lnTo>
                  <a:lnTo>
                    <a:pt x="0" y="632"/>
                  </a:lnTo>
                  <a:close/>
                  <a:moveTo>
                    <a:pt x="0" y="421"/>
                  </a:moveTo>
                  <a:lnTo>
                    <a:pt x="2735" y="421"/>
                  </a:lnTo>
                  <a:lnTo>
                    <a:pt x="2735" y="427"/>
                  </a:lnTo>
                  <a:lnTo>
                    <a:pt x="0" y="427"/>
                  </a:lnTo>
                  <a:lnTo>
                    <a:pt x="0" y="421"/>
                  </a:lnTo>
                  <a:close/>
                  <a:moveTo>
                    <a:pt x="0" y="211"/>
                  </a:moveTo>
                  <a:lnTo>
                    <a:pt x="2735" y="211"/>
                  </a:lnTo>
                  <a:lnTo>
                    <a:pt x="2735" y="216"/>
                  </a:lnTo>
                  <a:lnTo>
                    <a:pt x="0" y="216"/>
                  </a:lnTo>
                  <a:lnTo>
                    <a:pt x="0" y="211"/>
                  </a:lnTo>
                  <a:close/>
                  <a:moveTo>
                    <a:pt x="0" y="0"/>
                  </a:moveTo>
                  <a:lnTo>
                    <a:pt x="2735" y="0"/>
                  </a:lnTo>
                  <a:lnTo>
                    <a:pt x="2735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2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897" y="1582"/>
              <a:ext cx="6" cy="1896"/>
            </a:xfrm>
            <a:prstGeom prst="rect">
              <a:avLst/>
            </a:prstGeom>
            <a:solidFill>
              <a:srgbClr val="868686"/>
            </a:solidFill>
            <a:ln w="2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860" y="1579"/>
              <a:ext cx="40" cy="1902"/>
            </a:xfrm>
            <a:custGeom>
              <a:avLst/>
              <a:gdLst>
                <a:gd name="T0" fmla="*/ 0 w 40"/>
                <a:gd name="T1" fmla="*/ 1896 h 1902"/>
                <a:gd name="T2" fmla="*/ 40 w 40"/>
                <a:gd name="T3" fmla="*/ 1896 h 1902"/>
                <a:gd name="T4" fmla="*/ 40 w 40"/>
                <a:gd name="T5" fmla="*/ 1902 h 1902"/>
                <a:gd name="T6" fmla="*/ 0 w 40"/>
                <a:gd name="T7" fmla="*/ 1902 h 1902"/>
                <a:gd name="T8" fmla="*/ 0 w 40"/>
                <a:gd name="T9" fmla="*/ 1896 h 1902"/>
                <a:gd name="T10" fmla="*/ 0 w 40"/>
                <a:gd name="T11" fmla="*/ 1685 h 1902"/>
                <a:gd name="T12" fmla="*/ 40 w 40"/>
                <a:gd name="T13" fmla="*/ 1685 h 1902"/>
                <a:gd name="T14" fmla="*/ 40 w 40"/>
                <a:gd name="T15" fmla="*/ 1691 h 1902"/>
                <a:gd name="T16" fmla="*/ 0 w 40"/>
                <a:gd name="T17" fmla="*/ 1691 h 1902"/>
                <a:gd name="T18" fmla="*/ 0 w 40"/>
                <a:gd name="T19" fmla="*/ 1685 h 1902"/>
                <a:gd name="T20" fmla="*/ 0 w 40"/>
                <a:gd name="T21" fmla="*/ 1475 h 1902"/>
                <a:gd name="T22" fmla="*/ 40 w 40"/>
                <a:gd name="T23" fmla="*/ 1475 h 1902"/>
                <a:gd name="T24" fmla="*/ 40 w 40"/>
                <a:gd name="T25" fmla="*/ 1480 h 1902"/>
                <a:gd name="T26" fmla="*/ 0 w 40"/>
                <a:gd name="T27" fmla="*/ 1480 h 1902"/>
                <a:gd name="T28" fmla="*/ 0 w 40"/>
                <a:gd name="T29" fmla="*/ 1475 h 1902"/>
                <a:gd name="T30" fmla="*/ 0 w 40"/>
                <a:gd name="T31" fmla="*/ 1264 h 1902"/>
                <a:gd name="T32" fmla="*/ 40 w 40"/>
                <a:gd name="T33" fmla="*/ 1264 h 1902"/>
                <a:gd name="T34" fmla="*/ 40 w 40"/>
                <a:gd name="T35" fmla="*/ 1270 h 1902"/>
                <a:gd name="T36" fmla="*/ 0 w 40"/>
                <a:gd name="T37" fmla="*/ 1270 h 1902"/>
                <a:gd name="T38" fmla="*/ 0 w 40"/>
                <a:gd name="T39" fmla="*/ 1264 h 1902"/>
                <a:gd name="T40" fmla="*/ 0 w 40"/>
                <a:gd name="T41" fmla="*/ 1053 h 1902"/>
                <a:gd name="T42" fmla="*/ 40 w 40"/>
                <a:gd name="T43" fmla="*/ 1053 h 1902"/>
                <a:gd name="T44" fmla="*/ 40 w 40"/>
                <a:gd name="T45" fmla="*/ 1059 h 1902"/>
                <a:gd name="T46" fmla="*/ 0 w 40"/>
                <a:gd name="T47" fmla="*/ 1059 h 1902"/>
                <a:gd name="T48" fmla="*/ 0 w 40"/>
                <a:gd name="T49" fmla="*/ 1053 h 1902"/>
                <a:gd name="T50" fmla="*/ 0 w 40"/>
                <a:gd name="T51" fmla="*/ 843 h 1902"/>
                <a:gd name="T52" fmla="*/ 40 w 40"/>
                <a:gd name="T53" fmla="*/ 843 h 1902"/>
                <a:gd name="T54" fmla="*/ 40 w 40"/>
                <a:gd name="T55" fmla="*/ 848 h 1902"/>
                <a:gd name="T56" fmla="*/ 0 w 40"/>
                <a:gd name="T57" fmla="*/ 848 h 1902"/>
                <a:gd name="T58" fmla="*/ 0 w 40"/>
                <a:gd name="T59" fmla="*/ 843 h 1902"/>
                <a:gd name="T60" fmla="*/ 0 w 40"/>
                <a:gd name="T61" fmla="*/ 632 h 1902"/>
                <a:gd name="T62" fmla="*/ 40 w 40"/>
                <a:gd name="T63" fmla="*/ 632 h 1902"/>
                <a:gd name="T64" fmla="*/ 40 w 40"/>
                <a:gd name="T65" fmla="*/ 638 h 1902"/>
                <a:gd name="T66" fmla="*/ 0 w 40"/>
                <a:gd name="T67" fmla="*/ 638 h 1902"/>
                <a:gd name="T68" fmla="*/ 0 w 40"/>
                <a:gd name="T69" fmla="*/ 632 h 1902"/>
                <a:gd name="T70" fmla="*/ 0 w 40"/>
                <a:gd name="T71" fmla="*/ 421 h 1902"/>
                <a:gd name="T72" fmla="*/ 40 w 40"/>
                <a:gd name="T73" fmla="*/ 421 h 1902"/>
                <a:gd name="T74" fmla="*/ 40 w 40"/>
                <a:gd name="T75" fmla="*/ 427 h 1902"/>
                <a:gd name="T76" fmla="*/ 0 w 40"/>
                <a:gd name="T77" fmla="*/ 427 h 1902"/>
                <a:gd name="T78" fmla="*/ 0 w 40"/>
                <a:gd name="T79" fmla="*/ 421 h 1902"/>
                <a:gd name="T80" fmla="*/ 0 w 40"/>
                <a:gd name="T81" fmla="*/ 211 h 1902"/>
                <a:gd name="T82" fmla="*/ 40 w 40"/>
                <a:gd name="T83" fmla="*/ 211 h 1902"/>
                <a:gd name="T84" fmla="*/ 40 w 40"/>
                <a:gd name="T85" fmla="*/ 216 h 1902"/>
                <a:gd name="T86" fmla="*/ 0 w 40"/>
                <a:gd name="T87" fmla="*/ 216 h 1902"/>
                <a:gd name="T88" fmla="*/ 0 w 40"/>
                <a:gd name="T89" fmla="*/ 211 h 1902"/>
                <a:gd name="T90" fmla="*/ 0 w 40"/>
                <a:gd name="T91" fmla="*/ 0 h 1902"/>
                <a:gd name="T92" fmla="*/ 40 w 40"/>
                <a:gd name="T93" fmla="*/ 0 h 1902"/>
                <a:gd name="T94" fmla="*/ 40 w 40"/>
                <a:gd name="T95" fmla="*/ 6 h 1902"/>
                <a:gd name="T96" fmla="*/ 0 w 40"/>
                <a:gd name="T97" fmla="*/ 6 h 1902"/>
                <a:gd name="T98" fmla="*/ 0 w 40"/>
                <a:gd name="T99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" h="1902">
                  <a:moveTo>
                    <a:pt x="0" y="1896"/>
                  </a:moveTo>
                  <a:lnTo>
                    <a:pt x="40" y="1896"/>
                  </a:lnTo>
                  <a:lnTo>
                    <a:pt x="40" y="1902"/>
                  </a:lnTo>
                  <a:lnTo>
                    <a:pt x="0" y="1902"/>
                  </a:lnTo>
                  <a:lnTo>
                    <a:pt x="0" y="1896"/>
                  </a:lnTo>
                  <a:close/>
                  <a:moveTo>
                    <a:pt x="0" y="1685"/>
                  </a:moveTo>
                  <a:lnTo>
                    <a:pt x="40" y="1685"/>
                  </a:lnTo>
                  <a:lnTo>
                    <a:pt x="40" y="1691"/>
                  </a:lnTo>
                  <a:lnTo>
                    <a:pt x="0" y="1691"/>
                  </a:lnTo>
                  <a:lnTo>
                    <a:pt x="0" y="1685"/>
                  </a:lnTo>
                  <a:close/>
                  <a:moveTo>
                    <a:pt x="0" y="1475"/>
                  </a:moveTo>
                  <a:lnTo>
                    <a:pt x="40" y="1475"/>
                  </a:lnTo>
                  <a:lnTo>
                    <a:pt x="40" y="1480"/>
                  </a:lnTo>
                  <a:lnTo>
                    <a:pt x="0" y="1480"/>
                  </a:lnTo>
                  <a:lnTo>
                    <a:pt x="0" y="1475"/>
                  </a:lnTo>
                  <a:close/>
                  <a:moveTo>
                    <a:pt x="0" y="1264"/>
                  </a:moveTo>
                  <a:lnTo>
                    <a:pt x="40" y="1264"/>
                  </a:lnTo>
                  <a:lnTo>
                    <a:pt x="40" y="1270"/>
                  </a:lnTo>
                  <a:lnTo>
                    <a:pt x="0" y="1270"/>
                  </a:lnTo>
                  <a:lnTo>
                    <a:pt x="0" y="1264"/>
                  </a:lnTo>
                  <a:close/>
                  <a:moveTo>
                    <a:pt x="0" y="1053"/>
                  </a:moveTo>
                  <a:lnTo>
                    <a:pt x="40" y="1053"/>
                  </a:lnTo>
                  <a:lnTo>
                    <a:pt x="40" y="1059"/>
                  </a:lnTo>
                  <a:lnTo>
                    <a:pt x="0" y="1059"/>
                  </a:lnTo>
                  <a:lnTo>
                    <a:pt x="0" y="1053"/>
                  </a:lnTo>
                  <a:close/>
                  <a:moveTo>
                    <a:pt x="0" y="843"/>
                  </a:moveTo>
                  <a:lnTo>
                    <a:pt x="40" y="843"/>
                  </a:lnTo>
                  <a:lnTo>
                    <a:pt x="40" y="848"/>
                  </a:lnTo>
                  <a:lnTo>
                    <a:pt x="0" y="848"/>
                  </a:lnTo>
                  <a:lnTo>
                    <a:pt x="0" y="843"/>
                  </a:lnTo>
                  <a:close/>
                  <a:moveTo>
                    <a:pt x="0" y="632"/>
                  </a:moveTo>
                  <a:lnTo>
                    <a:pt x="40" y="632"/>
                  </a:lnTo>
                  <a:lnTo>
                    <a:pt x="40" y="638"/>
                  </a:lnTo>
                  <a:lnTo>
                    <a:pt x="0" y="638"/>
                  </a:lnTo>
                  <a:lnTo>
                    <a:pt x="0" y="632"/>
                  </a:lnTo>
                  <a:close/>
                  <a:moveTo>
                    <a:pt x="0" y="421"/>
                  </a:moveTo>
                  <a:lnTo>
                    <a:pt x="40" y="421"/>
                  </a:lnTo>
                  <a:lnTo>
                    <a:pt x="40" y="427"/>
                  </a:lnTo>
                  <a:lnTo>
                    <a:pt x="0" y="427"/>
                  </a:lnTo>
                  <a:lnTo>
                    <a:pt x="0" y="421"/>
                  </a:lnTo>
                  <a:close/>
                  <a:moveTo>
                    <a:pt x="0" y="211"/>
                  </a:moveTo>
                  <a:lnTo>
                    <a:pt x="40" y="211"/>
                  </a:lnTo>
                  <a:lnTo>
                    <a:pt x="40" y="216"/>
                  </a:lnTo>
                  <a:lnTo>
                    <a:pt x="0" y="216"/>
                  </a:lnTo>
                  <a:lnTo>
                    <a:pt x="0" y="211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2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900" y="3475"/>
              <a:ext cx="2735" cy="6"/>
            </a:xfrm>
            <a:prstGeom prst="rect">
              <a:avLst/>
            </a:prstGeom>
            <a:solidFill>
              <a:srgbClr val="868686"/>
            </a:solidFill>
            <a:ln w="2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897" y="3478"/>
              <a:ext cx="2741" cy="36"/>
            </a:xfrm>
            <a:custGeom>
              <a:avLst/>
              <a:gdLst>
                <a:gd name="T0" fmla="*/ 6 w 2741"/>
                <a:gd name="T1" fmla="*/ 0 h 36"/>
                <a:gd name="T2" fmla="*/ 6 w 2741"/>
                <a:gd name="T3" fmla="*/ 36 h 36"/>
                <a:gd name="T4" fmla="*/ 0 w 2741"/>
                <a:gd name="T5" fmla="*/ 36 h 36"/>
                <a:gd name="T6" fmla="*/ 0 w 2741"/>
                <a:gd name="T7" fmla="*/ 0 h 36"/>
                <a:gd name="T8" fmla="*/ 6 w 2741"/>
                <a:gd name="T9" fmla="*/ 0 h 36"/>
                <a:gd name="T10" fmla="*/ 918 w 2741"/>
                <a:gd name="T11" fmla="*/ 0 h 36"/>
                <a:gd name="T12" fmla="*/ 918 w 2741"/>
                <a:gd name="T13" fmla="*/ 36 h 36"/>
                <a:gd name="T14" fmla="*/ 912 w 2741"/>
                <a:gd name="T15" fmla="*/ 36 h 36"/>
                <a:gd name="T16" fmla="*/ 912 w 2741"/>
                <a:gd name="T17" fmla="*/ 0 h 36"/>
                <a:gd name="T18" fmla="*/ 918 w 2741"/>
                <a:gd name="T19" fmla="*/ 0 h 36"/>
                <a:gd name="T20" fmla="*/ 1829 w 2741"/>
                <a:gd name="T21" fmla="*/ 0 h 36"/>
                <a:gd name="T22" fmla="*/ 1829 w 2741"/>
                <a:gd name="T23" fmla="*/ 36 h 36"/>
                <a:gd name="T24" fmla="*/ 1822 w 2741"/>
                <a:gd name="T25" fmla="*/ 36 h 36"/>
                <a:gd name="T26" fmla="*/ 1822 w 2741"/>
                <a:gd name="T27" fmla="*/ 0 h 36"/>
                <a:gd name="T28" fmla="*/ 1829 w 2741"/>
                <a:gd name="T29" fmla="*/ 0 h 36"/>
                <a:gd name="T30" fmla="*/ 2741 w 2741"/>
                <a:gd name="T31" fmla="*/ 0 h 36"/>
                <a:gd name="T32" fmla="*/ 2741 w 2741"/>
                <a:gd name="T33" fmla="*/ 36 h 36"/>
                <a:gd name="T34" fmla="*/ 2735 w 2741"/>
                <a:gd name="T35" fmla="*/ 36 h 36"/>
                <a:gd name="T36" fmla="*/ 2735 w 2741"/>
                <a:gd name="T37" fmla="*/ 0 h 36"/>
                <a:gd name="T38" fmla="*/ 2741 w 2741"/>
                <a:gd name="T3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41" h="36">
                  <a:moveTo>
                    <a:pt x="6" y="0"/>
                  </a:moveTo>
                  <a:lnTo>
                    <a:pt x="6" y="3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918" y="0"/>
                  </a:moveTo>
                  <a:lnTo>
                    <a:pt x="918" y="36"/>
                  </a:lnTo>
                  <a:lnTo>
                    <a:pt x="912" y="36"/>
                  </a:lnTo>
                  <a:lnTo>
                    <a:pt x="912" y="0"/>
                  </a:lnTo>
                  <a:lnTo>
                    <a:pt x="918" y="0"/>
                  </a:lnTo>
                  <a:close/>
                  <a:moveTo>
                    <a:pt x="1829" y="0"/>
                  </a:moveTo>
                  <a:lnTo>
                    <a:pt x="1829" y="36"/>
                  </a:lnTo>
                  <a:lnTo>
                    <a:pt x="1822" y="36"/>
                  </a:lnTo>
                  <a:lnTo>
                    <a:pt x="1822" y="0"/>
                  </a:lnTo>
                  <a:lnTo>
                    <a:pt x="1829" y="0"/>
                  </a:lnTo>
                  <a:close/>
                  <a:moveTo>
                    <a:pt x="2741" y="0"/>
                  </a:moveTo>
                  <a:lnTo>
                    <a:pt x="2741" y="36"/>
                  </a:lnTo>
                  <a:lnTo>
                    <a:pt x="2735" y="36"/>
                  </a:lnTo>
                  <a:lnTo>
                    <a:pt x="2735" y="0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868686"/>
            </a:solidFill>
            <a:ln w="2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1887" y="1676"/>
              <a:ext cx="2761" cy="760"/>
            </a:xfrm>
            <a:custGeom>
              <a:avLst/>
              <a:gdLst>
                <a:gd name="T0" fmla="*/ 76 w 21108"/>
                <a:gd name="T1" fmla="*/ 6285 h 6468"/>
                <a:gd name="T2" fmla="*/ 7052 w 21108"/>
                <a:gd name="T3" fmla="*/ 4493 h 6468"/>
                <a:gd name="T4" fmla="*/ 14008 w 21108"/>
                <a:gd name="T5" fmla="*/ 2350 h 6468"/>
                <a:gd name="T6" fmla="*/ 20982 w 21108"/>
                <a:gd name="T7" fmla="*/ 15 h 6468"/>
                <a:gd name="T8" fmla="*/ 21093 w 21108"/>
                <a:gd name="T9" fmla="*/ 71 h 6468"/>
                <a:gd name="T10" fmla="*/ 21037 w 21108"/>
                <a:gd name="T11" fmla="*/ 182 h 6468"/>
                <a:gd name="T12" fmla="*/ 14059 w 21108"/>
                <a:gd name="T13" fmla="*/ 2519 h 6468"/>
                <a:gd name="T14" fmla="*/ 7095 w 21108"/>
                <a:gd name="T15" fmla="*/ 4664 h 6468"/>
                <a:gd name="T16" fmla="*/ 119 w 21108"/>
                <a:gd name="T17" fmla="*/ 6456 h 6468"/>
                <a:gd name="T18" fmla="*/ 12 w 21108"/>
                <a:gd name="T19" fmla="*/ 6392 h 6468"/>
                <a:gd name="T20" fmla="*/ 76 w 21108"/>
                <a:gd name="T21" fmla="*/ 6285 h 6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08" h="6468">
                  <a:moveTo>
                    <a:pt x="76" y="6285"/>
                  </a:moveTo>
                  <a:lnTo>
                    <a:pt x="7052" y="4493"/>
                  </a:lnTo>
                  <a:lnTo>
                    <a:pt x="14008" y="2350"/>
                  </a:lnTo>
                  <a:lnTo>
                    <a:pt x="20982" y="15"/>
                  </a:lnTo>
                  <a:cubicBezTo>
                    <a:pt x="21028" y="0"/>
                    <a:pt x="21077" y="24"/>
                    <a:pt x="21093" y="71"/>
                  </a:cubicBezTo>
                  <a:cubicBezTo>
                    <a:pt x="21108" y="117"/>
                    <a:pt x="21083" y="166"/>
                    <a:pt x="21037" y="182"/>
                  </a:cubicBezTo>
                  <a:lnTo>
                    <a:pt x="14059" y="2519"/>
                  </a:lnTo>
                  <a:lnTo>
                    <a:pt x="7095" y="4664"/>
                  </a:lnTo>
                  <a:lnTo>
                    <a:pt x="119" y="6456"/>
                  </a:lnTo>
                  <a:cubicBezTo>
                    <a:pt x="72" y="6468"/>
                    <a:pt x="24" y="6439"/>
                    <a:pt x="12" y="6392"/>
                  </a:cubicBezTo>
                  <a:cubicBezTo>
                    <a:pt x="0" y="6345"/>
                    <a:pt x="29" y="6297"/>
                    <a:pt x="76" y="6285"/>
                  </a:cubicBezTo>
                  <a:close/>
                </a:path>
              </a:pathLst>
            </a:custGeom>
            <a:solidFill>
              <a:srgbClr val="4A7EBB"/>
            </a:solidFill>
            <a:ln w="2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1721" y="3405"/>
              <a:ext cx="131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1560" y="3194"/>
              <a:ext cx="31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0.01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1560" y="2983"/>
              <a:ext cx="3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0.02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1560" y="2772"/>
              <a:ext cx="3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0.03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1560" y="2562"/>
              <a:ext cx="29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0.04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1560" y="2351"/>
              <a:ext cx="31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0.05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560" y="2140"/>
              <a:ext cx="3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0.06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/>
          </p:nvSpPr>
          <p:spPr bwMode="auto">
            <a:xfrm>
              <a:off x="1560" y="1929"/>
              <a:ext cx="312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0.07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4"/>
            <p:cNvSpPr>
              <a:spLocks noChangeArrowheads="1"/>
            </p:cNvSpPr>
            <p:nvPr/>
          </p:nvSpPr>
          <p:spPr bwMode="auto">
            <a:xfrm>
              <a:off x="1560" y="1719"/>
              <a:ext cx="29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0.08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ectangle 25"/>
            <p:cNvSpPr>
              <a:spLocks noChangeArrowheads="1"/>
            </p:cNvSpPr>
            <p:nvPr/>
          </p:nvSpPr>
          <p:spPr bwMode="auto">
            <a:xfrm>
              <a:off x="1560" y="1508"/>
              <a:ext cx="312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0.09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1869" y="3551"/>
              <a:ext cx="138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27"/>
            <p:cNvSpPr>
              <a:spLocks noChangeArrowheads="1"/>
            </p:cNvSpPr>
            <p:nvPr/>
          </p:nvSpPr>
          <p:spPr bwMode="auto">
            <a:xfrm>
              <a:off x="2632" y="3551"/>
              <a:ext cx="45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100um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3544" y="3551"/>
              <a:ext cx="45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200um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4456" y="3551"/>
              <a:ext cx="45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300um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910" y="2251"/>
              <a:ext cx="49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Thermal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919" y="2387"/>
              <a:ext cx="6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Resistance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895" y="2583"/>
              <a:ext cx="10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  <a:cs typeface="Calibri"/>
                </a:rPr>
                <a:t>⁰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33"/>
            <p:cNvSpPr>
              <a:spLocks noChangeArrowheads="1"/>
            </p:cNvSpPr>
            <p:nvPr/>
          </p:nvSpPr>
          <p:spPr bwMode="auto">
            <a:xfrm>
              <a:off x="1002" y="2598"/>
              <a:ext cx="11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-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auto">
            <a:xfrm>
              <a:off x="1040" y="2593"/>
              <a:ext cx="57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sq.cm/W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>
              <a:off x="2594" y="3699"/>
              <a:ext cx="143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Bonded Joint Thickness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3477" y="3786"/>
              <a:ext cx="11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3544" y="378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Freeform 38"/>
            <p:cNvSpPr>
              <a:spLocks noEditPoints="1"/>
            </p:cNvSpPr>
            <p:nvPr/>
          </p:nvSpPr>
          <p:spPr bwMode="auto">
            <a:xfrm>
              <a:off x="859" y="1388"/>
              <a:ext cx="4159" cy="2553"/>
            </a:xfrm>
            <a:custGeom>
              <a:avLst/>
              <a:gdLst>
                <a:gd name="T0" fmla="*/ 0 w 31800"/>
                <a:gd name="T1" fmla="*/ 30 h 21720"/>
                <a:gd name="T2" fmla="*/ 30 w 31800"/>
                <a:gd name="T3" fmla="*/ 0 h 21720"/>
                <a:gd name="T4" fmla="*/ 31770 w 31800"/>
                <a:gd name="T5" fmla="*/ 0 h 21720"/>
                <a:gd name="T6" fmla="*/ 31800 w 31800"/>
                <a:gd name="T7" fmla="*/ 30 h 21720"/>
                <a:gd name="T8" fmla="*/ 31800 w 31800"/>
                <a:gd name="T9" fmla="*/ 21690 h 21720"/>
                <a:gd name="T10" fmla="*/ 31770 w 31800"/>
                <a:gd name="T11" fmla="*/ 21720 h 21720"/>
                <a:gd name="T12" fmla="*/ 30 w 31800"/>
                <a:gd name="T13" fmla="*/ 21720 h 21720"/>
                <a:gd name="T14" fmla="*/ 0 w 31800"/>
                <a:gd name="T15" fmla="*/ 21690 h 21720"/>
                <a:gd name="T16" fmla="*/ 0 w 31800"/>
                <a:gd name="T17" fmla="*/ 30 h 21720"/>
                <a:gd name="T18" fmla="*/ 60 w 31800"/>
                <a:gd name="T19" fmla="*/ 21690 h 21720"/>
                <a:gd name="T20" fmla="*/ 30 w 31800"/>
                <a:gd name="T21" fmla="*/ 21660 h 21720"/>
                <a:gd name="T22" fmla="*/ 31770 w 31800"/>
                <a:gd name="T23" fmla="*/ 21660 h 21720"/>
                <a:gd name="T24" fmla="*/ 31740 w 31800"/>
                <a:gd name="T25" fmla="*/ 21690 h 21720"/>
                <a:gd name="T26" fmla="*/ 31740 w 31800"/>
                <a:gd name="T27" fmla="*/ 30 h 21720"/>
                <a:gd name="T28" fmla="*/ 31770 w 31800"/>
                <a:gd name="T29" fmla="*/ 60 h 21720"/>
                <a:gd name="T30" fmla="*/ 30 w 31800"/>
                <a:gd name="T31" fmla="*/ 60 h 21720"/>
                <a:gd name="T32" fmla="*/ 60 w 31800"/>
                <a:gd name="T33" fmla="*/ 30 h 21720"/>
                <a:gd name="T34" fmla="*/ 60 w 31800"/>
                <a:gd name="T35" fmla="*/ 21690 h 2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800" h="21720">
                  <a:moveTo>
                    <a:pt x="0" y="30"/>
                  </a:moveTo>
                  <a:cubicBezTo>
                    <a:pt x="0" y="14"/>
                    <a:pt x="14" y="0"/>
                    <a:pt x="30" y="0"/>
                  </a:cubicBezTo>
                  <a:lnTo>
                    <a:pt x="31770" y="0"/>
                  </a:lnTo>
                  <a:cubicBezTo>
                    <a:pt x="31787" y="0"/>
                    <a:pt x="31800" y="14"/>
                    <a:pt x="31800" y="30"/>
                  </a:cubicBezTo>
                  <a:lnTo>
                    <a:pt x="31800" y="21690"/>
                  </a:lnTo>
                  <a:cubicBezTo>
                    <a:pt x="31800" y="21707"/>
                    <a:pt x="31787" y="21720"/>
                    <a:pt x="31770" y="21720"/>
                  </a:cubicBezTo>
                  <a:lnTo>
                    <a:pt x="30" y="21720"/>
                  </a:lnTo>
                  <a:cubicBezTo>
                    <a:pt x="14" y="21720"/>
                    <a:pt x="0" y="21707"/>
                    <a:pt x="0" y="21690"/>
                  </a:cubicBezTo>
                  <a:lnTo>
                    <a:pt x="0" y="30"/>
                  </a:lnTo>
                  <a:close/>
                  <a:moveTo>
                    <a:pt x="60" y="21690"/>
                  </a:moveTo>
                  <a:lnTo>
                    <a:pt x="30" y="21660"/>
                  </a:lnTo>
                  <a:lnTo>
                    <a:pt x="31770" y="21660"/>
                  </a:lnTo>
                  <a:lnTo>
                    <a:pt x="31740" y="21690"/>
                  </a:lnTo>
                  <a:lnTo>
                    <a:pt x="31740" y="30"/>
                  </a:lnTo>
                  <a:lnTo>
                    <a:pt x="31770" y="60"/>
                  </a:lnTo>
                  <a:lnTo>
                    <a:pt x="30" y="60"/>
                  </a:lnTo>
                  <a:lnTo>
                    <a:pt x="60" y="30"/>
                  </a:lnTo>
                  <a:lnTo>
                    <a:pt x="60" y="21690"/>
                  </a:lnTo>
                  <a:close/>
                </a:path>
              </a:pathLst>
            </a:custGeom>
            <a:solidFill>
              <a:srgbClr val="868686"/>
            </a:solidFill>
            <a:ln w="0" cap="flat">
              <a:solidFill>
                <a:srgbClr val="86868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2582" y="247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2226" y="259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2226" y="275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ectangle 43"/>
            <p:cNvSpPr>
              <a:spLocks noChangeArrowheads="1"/>
            </p:cNvSpPr>
            <p:nvPr/>
          </p:nvSpPr>
          <p:spPr bwMode="auto">
            <a:xfrm>
              <a:off x="2729" y="258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ectangle 44"/>
            <p:cNvSpPr>
              <a:spLocks noChangeArrowheads="1"/>
            </p:cNvSpPr>
            <p:nvPr/>
          </p:nvSpPr>
          <p:spPr bwMode="auto">
            <a:xfrm>
              <a:off x="3116" y="2665"/>
              <a:ext cx="27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</a:rPr>
                <a:t>Goal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 bwMode="auto">
          <a:xfrm flipV="1">
            <a:off x="2949003" y="3732213"/>
            <a:ext cx="4346576" cy="668337"/>
          </a:xfrm>
          <a:prstGeom prst="line">
            <a:avLst/>
          </a:prstGeom>
          <a:ln>
            <a:solidFill>
              <a:srgbClr val="7030A0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52800" y="298488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183732" y="3090987"/>
            <a:ext cx="13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Baseline</a:t>
            </a:r>
            <a:endParaRPr lang="en-US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46429" y="3595551"/>
            <a:ext cx="108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Calibri" pitchFamily="34" charset="0"/>
                <a:cs typeface="Calibri" pitchFamily="34" charset="0"/>
              </a:rPr>
              <a:t>  Status</a:t>
            </a:r>
            <a:endParaRPr lang="en-US" sz="18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35910" y="3672267"/>
            <a:ext cx="46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273550" y="3657763"/>
            <a:ext cx="616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/>
                <a:cs typeface="Calibri"/>
              </a:rPr>
              <a:t>●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653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Future R&amp;D Focus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Goal:  0.035 </a:t>
            </a:r>
            <a:r>
              <a:rPr lang="en-US" sz="2800" dirty="0" smtClean="0">
                <a:latin typeface="Calibri"/>
                <a:cs typeface="Calibri"/>
              </a:rPr>
              <a:t>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C-sq.cm/W @ 50um</a:t>
            </a:r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0.040 @ 100um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Key issue:  phonon scattering at graphite/metal interface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honons are graphite heat transport, phonons + photons in metal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coustic mismatch between graphite/metal is key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Interposer treatment of fiber ends will be evaluated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0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</p:spPr>
        <p:txBody>
          <a:bodyPr/>
          <a:lstStyle/>
          <a:p>
            <a:r>
              <a:rPr lang="en-US" sz="2800" b="1" dirty="0" smtClean="0">
                <a:latin typeface="Arial" charset="0"/>
              </a:rPr>
              <a:t>Electrically </a:t>
            </a:r>
            <a:r>
              <a:rPr lang="en-US" sz="2800" b="1" dirty="0" smtClean="0">
                <a:latin typeface="Arial" charset="0"/>
              </a:rPr>
              <a:t>and Thermally Conductive</a:t>
            </a:r>
            <a:br>
              <a:rPr lang="en-US" sz="2800" b="1" dirty="0" smtClean="0">
                <a:latin typeface="Arial" charset="0"/>
              </a:rPr>
            </a:br>
            <a:r>
              <a:rPr lang="en-US" sz="2800" b="1" dirty="0" smtClean="0">
                <a:latin typeface="Arial" charset="0"/>
              </a:rPr>
              <a:t>Film </a:t>
            </a:r>
            <a:r>
              <a:rPr lang="en-US" sz="2800" b="1" dirty="0" smtClean="0">
                <a:latin typeface="Arial" charset="0"/>
              </a:rPr>
              <a:t>Adhesives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000" b="1" dirty="0">
                <a:latin typeface="Arial" charset="0"/>
              </a:rPr>
              <a:t>40% </a:t>
            </a:r>
            <a:r>
              <a:rPr lang="en-US" sz="2000" b="1" dirty="0" smtClean="0">
                <a:latin typeface="Arial" charset="0"/>
              </a:rPr>
              <a:t>volume nickel </a:t>
            </a:r>
            <a:r>
              <a:rPr lang="en-US" sz="2000" b="1" dirty="0">
                <a:latin typeface="Arial" charset="0"/>
              </a:rPr>
              <a:t>f</a:t>
            </a:r>
            <a:r>
              <a:rPr lang="en-US" sz="2000" b="1" dirty="0" smtClean="0">
                <a:latin typeface="Arial" charset="0"/>
              </a:rPr>
              <a:t>ibers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endParaRPr lang="en-US"/>
          </a:p>
        </p:txBody>
      </p:sp>
      <p:pic>
        <p:nvPicPr>
          <p:cNvPr id="83973" name="Picture 5" descr="C:\Documents and Settings\Owner\My Documents\Ni fiber, x-sect, 80d, 5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769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 charset="0"/>
              </a:rPr>
              <a:t>Combined Electrically and Thermally Conductive ACF Adhesives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8</a:t>
            </a:r>
            <a:r>
              <a:rPr lang="en-US" sz="2800" dirty="0">
                <a:latin typeface="Arial" charset="0"/>
                <a:cs typeface="Arial" charset="0"/>
              </a:rPr>
              <a:t>µ diameter pure nickel fibers</a:t>
            </a:r>
            <a:endParaRPr lang="en-US" sz="2000" dirty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Arial" charset="0"/>
                <a:cs typeface="Arial" charset="0"/>
              </a:rPr>
              <a:t>	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</a:rPr>
              <a:t>- </a:t>
            </a:r>
            <a:r>
              <a:rPr lang="en-US" sz="2400" dirty="0" err="1" smtClean="0">
                <a:latin typeface="Arial" charset="0"/>
                <a:cs typeface="Arial" charset="0"/>
              </a:rPr>
              <a:t>Bekaert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>
                <a:latin typeface="Arial" charset="0"/>
                <a:cs typeface="Arial" charset="0"/>
              </a:rPr>
              <a:t>(Belgium)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	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Instant </a:t>
            </a:r>
            <a:r>
              <a:rPr lang="en-US" sz="2800" dirty="0">
                <a:latin typeface="Arial" charset="0"/>
              </a:rPr>
              <a:t>“cure” hot melt thermoplastic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smtClean="0">
                <a:latin typeface="Arial" charset="0"/>
              </a:rPr>
              <a:t>- </a:t>
            </a:r>
            <a:r>
              <a:rPr lang="en-US" sz="2400" dirty="0" smtClean="0">
                <a:latin typeface="Arial" charset="0"/>
              </a:rPr>
              <a:t>125</a:t>
            </a:r>
            <a:r>
              <a:rPr lang="en-US" sz="2400" dirty="0" smtClean="0">
                <a:latin typeface="Arial" charset="0"/>
                <a:cs typeface="Arial" charset="0"/>
              </a:rPr>
              <a:t>°C </a:t>
            </a:r>
            <a:r>
              <a:rPr lang="en-US" sz="2400" dirty="0">
                <a:latin typeface="Arial" charset="0"/>
                <a:cs typeface="Arial" charset="0"/>
              </a:rPr>
              <a:t>to 200°C bonding temperature options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-  90°C </a:t>
            </a:r>
            <a:r>
              <a:rPr lang="en-US" sz="2400" dirty="0">
                <a:latin typeface="Arial" charset="0"/>
                <a:cs typeface="Arial" charset="0"/>
              </a:rPr>
              <a:t>to 160°C continuous operating capability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75190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762000"/>
          </a:xfrm>
        </p:spPr>
        <p:txBody>
          <a:bodyPr/>
          <a:lstStyle/>
          <a:p>
            <a:r>
              <a:rPr lang="en-US" sz="2800" b="1">
                <a:latin typeface="Arial" charset="0"/>
              </a:rPr>
              <a:t>Combined Electrically and Thermally Conductive ACF Adhesives (cont’d)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7772400" cy="4114800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Medium pitch density.…NTP series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	- uncoated pure nickel fibers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</a:rPr>
              <a:t>	- continuous process, &lt;70% cost of high pitch version</a:t>
            </a:r>
          </a:p>
          <a:p>
            <a:r>
              <a:rPr lang="en-US" sz="2800" dirty="0">
                <a:latin typeface="Arial" charset="0"/>
              </a:rPr>
              <a:t>High pitch density….TP series</a:t>
            </a:r>
          </a:p>
          <a:p>
            <a:pPr lvl="1">
              <a:buFontTx/>
              <a:buNone/>
            </a:pPr>
            <a:r>
              <a:rPr lang="en-US" sz="2400" dirty="0" smtClean="0">
                <a:latin typeface="Arial" charset="0"/>
              </a:rPr>
              <a:t>-</a:t>
            </a:r>
            <a:r>
              <a:rPr lang="en-US" sz="2400" dirty="0">
                <a:latin typeface="Arial" charset="0"/>
              </a:rPr>
              <a:t>	¼ </a:t>
            </a:r>
            <a:r>
              <a:rPr lang="en-US" sz="2400" dirty="0">
                <a:latin typeface="Arial" charset="0"/>
                <a:cs typeface="Arial" charset="0"/>
              </a:rPr>
              <a:t>µ</a:t>
            </a:r>
            <a:r>
              <a:rPr lang="en-US" sz="2400" dirty="0">
                <a:latin typeface="Arial" charset="0"/>
              </a:rPr>
              <a:t> thick green nickel oxide coating (</a:t>
            </a:r>
            <a:r>
              <a:rPr lang="en-US" sz="2400" dirty="0" err="1">
                <a:latin typeface="Arial" charset="0"/>
              </a:rPr>
              <a:t>NiO</a:t>
            </a:r>
            <a:r>
              <a:rPr lang="en-US" sz="2400" dirty="0" smtClean="0">
                <a:latin typeface="Arial" charset="0"/>
              </a:rPr>
              <a:t>) on Ni fibers</a:t>
            </a:r>
            <a:endParaRPr lang="en-US" sz="2400" dirty="0">
              <a:latin typeface="Arial" charset="0"/>
            </a:endParaRPr>
          </a:p>
          <a:p>
            <a:pPr marL="457200" lvl="1" indent="0">
              <a:buNone/>
            </a:pPr>
            <a:r>
              <a:rPr lang="en-US" sz="2400" dirty="0" smtClean="0">
                <a:latin typeface="Arial" charset="0"/>
              </a:rPr>
              <a:t>- &gt;</a:t>
            </a:r>
            <a:r>
              <a:rPr lang="en-US" sz="2400" dirty="0">
                <a:latin typeface="Arial" charset="0"/>
              </a:rPr>
              <a:t>20 mega-ohm resistance on 30</a:t>
            </a:r>
            <a:r>
              <a:rPr lang="en-US" sz="2400" dirty="0">
                <a:latin typeface="Arial" charset="0"/>
                <a:cs typeface="Arial" charset="0"/>
              </a:rPr>
              <a:t>µ</a:t>
            </a:r>
            <a:r>
              <a:rPr lang="en-US" sz="2400" dirty="0">
                <a:latin typeface="Arial" charset="0"/>
              </a:rPr>
              <a:t> comb pattern</a:t>
            </a:r>
          </a:p>
          <a:p>
            <a:pPr marL="457200" lvl="1" indent="0">
              <a:buNone/>
            </a:pPr>
            <a:r>
              <a:rPr lang="en-US" sz="2400" smtClean="0">
                <a:latin typeface="Arial" charset="0"/>
              </a:rPr>
              <a:t>- 11</a:t>
            </a:r>
            <a:r>
              <a:rPr lang="en-US" sz="2400" smtClean="0">
                <a:latin typeface="Arial" charset="0"/>
                <a:cs typeface="Arial" charset="0"/>
              </a:rPr>
              <a:t>µ </a:t>
            </a:r>
            <a:r>
              <a:rPr lang="en-US" sz="2400" dirty="0">
                <a:latin typeface="Arial" charset="0"/>
                <a:cs typeface="Arial" charset="0"/>
              </a:rPr>
              <a:t>pitch capability</a:t>
            </a:r>
            <a:endParaRPr lang="en-US" sz="2400" dirty="0">
              <a:latin typeface="Arial" charset="0"/>
            </a:endParaRPr>
          </a:p>
          <a:p>
            <a:pPr lvl="1"/>
            <a:endParaRPr lang="en-US" sz="2400" dirty="0">
              <a:latin typeface="Arial" charset="0"/>
            </a:endParaRPr>
          </a:p>
          <a:p>
            <a:pPr lvl="1">
              <a:buFontTx/>
              <a:buNone/>
            </a:pPr>
            <a:endParaRPr lang="en-US" sz="3200" dirty="0">
              <a:latin typeface="Arial" charset="0"/>
            </a:endParaRPr>
          </a:p>
          <a:p>
            <a:pPr lvl="1"/>
            <a:endParaRPr lang="en-US" sz="3200" dirty="0">
              <a:latin typeface="Arial" charset="0"/>
            </a:endParaRPr>
          </a:p>
          <a:p>
            <a:pPr lvl="1"/>
            <a:endParaRPr lang="en-US" sz="3200" dirty="0">
              <a:latin typeface="Arial" charset="0"/>
            </a:endParaRPr>
          </a:p>
          <a:p>
            <a:endParaRPr lang="en-US" sz="3600" dirty="0">
              <a:latin typeface="Arial" charset="0"/>
            </a:endParaRPr>
          </a:p>
          <a:p>
            <a:endParaRPr lang="en-US" sz="3600" dirty="0">
              <a:latin typeface="Arial" charset="0"/>
            </a:endParaRPr>
          </a:p>
          <a:p>
            <a:endParaRPr lang="en-US" sz="3600" dirty="0">
              <a:latin typeface="Arial" charset="0"/>
            </a:endParaRPr>
          </a:p>
          <a:p>
            <a:pPr lvl="1">
              <a:buFontTx/>
              <a:buChar char="•"/>
            </a:pPr>
            <a:endParaRPr lang="en-US" sz="3200" dirty="0">
              <a:latin typeface="Arial" charset="0"/>
            </a:endParaRPr>
          </a:p>
          <a:p>
            <a:pPr lvl="1">
              <a:buFontTx/>
              <a:buNone/>
            </a:pPr>
            <a:endParaRPr lang="en-US" b="1" dirty="0">
              <a:latin typeface="Arial" charset="0"/>
            </a:endParaRPr>
          </a:p>
          <a:p>
            <a:endParaRPr lang="en-US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8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</a:rPr>
              <a:t>TP Series Product Requirements</a:t>
            </a:r>
            <a:endParaRPr lang="en-US" sz="2800">
              <a:latin typeface="Arial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Z-axis electrical resistivity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~0 µ-ohm (1.0 cm</a:t>
            </a:r>
            <a:r>
              <a:rPr lang="en-US" sz="2400" baseline="30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X-Y electrical resistivity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&gt;20 </a:t>
            </a:r>
            <a:r>
              <a:rPr lang="en-US" sz="2400" dirty="0" err="1">
                <a:latin typeface="Arial" charset="0"/>
              </a:rPr>
              <a:t>megaohm</a:t>
            </a:r>
            <a:r>
              <a:rPr lang="en-US" sz="2400" dirty="0">
                <a:latin typeface="Arial" charset="0"/>
              </a:rPr>
              <a:t>, 30 µ pitch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Thermal conductivity 5 W/</a:t>
            </a:r>
            <a:r>
              <a:rPr lang="en-US" sz="2800" dirty="0" err="1">
                <a:latin typeface="Arial" charset="0"/>
              </a:rPr>
              <a:t>m°K</a:t>
            </a:r>
            <a:r>
              <a:rPr lang="en-US" sz="2800" dirty="0">
                <a:latin typeface="Arial" charset="0"/>
              </a:rPr>
              <a:t> (bonded joint)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s</a:t>
            </a:r>
            <a:r>
              <a:rPr lang="en-US" sz="2400" dirty="0" smtClean="0">
                <a:latin typeface="Arial" charset="0"/>
              </a:rPr>
              <a:t>imilar to Ag adhesives</a:t>
            </a:r>
            <a:endParaRPr lang="en-US" sz="2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Mechanical properties</a:t>
            </a:r>
          </a:p>
          <a:p>
            <a:pPr lvl="1">
              <a:lnSpc>
                <a:spcPct val="90000"/>
              </a:lnSpc>
            </a:pPr>
            <a:r>
              <a:rPr lang="en-US" sz="2400" b="1" i="1" dirty="0">
                <a:latin typeface="Arial" charset="0"/>
              </a:rPr>
              <a:t>Very</a:t>
            </a:r>
            <a:r>
              <a:rPr lang="en-US" sz="2400" dirty="0">
                <a:latin typeface="Arial" charset="0"/>
              </a:rPr>
              <a:t> flexible:  0.06 </a:t>
            </a:r>
            <a:r>
              <a:rPr lang="en-US" sz="2400" dirty="0" err="1">
                <a:latin typeface="Arial" charset="0"/>
              </a:rPr>
              <a:t>GPa</a:t>
            </a:r>
            <a:r>
              <a:rPr lang="en-US" sz="2400" dirty="0">
                <a:latin typeface="Arial" charset="0"/>
              </a:rPr>
              <a:t> modulus, 77</a:t>
            </a:r>
            <a:r>
              <a:rPr lang="en-US" sz="2400" dirty="0">
                <a:latin typeface="Arial" charset="0"/>
                <a:cs typeface="Arial" charset="0"/>
              </a:rPr>
              <a:t>°</a:t>
            </a:r>
            <a:r>
              <a:rPr lang="en-US" sz="2400" dirty="0">
                <a:latin typeface="Arial" charset="0"/>
              </a:rPr>
              <a:t>K capability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easy rework with solvent (IPA) or heat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high lap shear and peel strength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</a:rPr>
              <a:t>TP Series Applications</a:t>
            </a:r>
            <a:endParaRPr lang="en-US" sz="2800"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Fine pitch BGA and flip chip </a:t>
            </a:r>
            <a:r>
              <a:rPr lang="en-US" dirty="0" smtClean="0">
                <a:latin typeface="Arial" charset="0"/>
              </a:rPr>
              <a:t>packages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Flex circuit Z-axis </a:t>
            </a:r>
            <a:r>
              <a:rPr lang="en-US" dirty="0" smtClean="0">
                <a:latin typeface="Arial" charset="0"/>
              </a:rPr>
              <a:t>interconnect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Advanced fine pitch displays (11µ pitch</a:t>
            </a:r>
            <a:r>
              <a:rPr lang="en-US" dirty="0" smtClean="0">
                <a:latin typeface="Arial" charset="0"/>
              </a:rPr>
              <a:t>)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RFID </a:t>
            </a:r>
            <a:r>
              <a:rPr lang="en-US" dirty="0">
                <a:latin typeface="Arial" charset="0"/>
              </a:rPr>
              <a:t>tags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 charset="0"/>
              </a:rPr>
              <a:t>Significant Cost Savings for Flip Chips</a:t>
            </a:r>
          </a:p>
        </p:txBody>
      </p:sp>
      <p:sp>
        <p:nvSpPr>
          <p:cNvPr id="99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Eliminates need for wafer bumping and underfill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&gt;65% cost savings for comm’l applications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Can be laminated to wafer before dicing or applied to component prior to assembly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disk drive: pre-applied to flex circuit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RFID tag: laminated to wafer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" charset="0"/>
              </a:rPr>
              <a:t>Low pressure bonding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" charset="0"/>
              </a:rPr>
              <a:t>50 psi vs. &gt;400 psi for current Z-axis adhesives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7772400" cy="762000"/>
          </a:xfrm>
        </p:spPr>
        <p:txBody>
          <a:bodyPr/>
          <a:lstStyle/>
          <a:p>
            <a:r>
              <a:rPr lang="en-US" sz="2800" b="1">
                <a:latin typeface="Arial" charset="0"/>
              </a:rPr>
              <a:t>Numerous Devices Tested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Arial" charset="0"/>
              </a:rPr>
              <a:t>MEMS cell phone microphone</a:t>
            </a:r>
          </a:p>
          <a:p>
            <a:r>
              <a:rPr lang="en-US" sz="2800" dirty="0">
                <a:latin typeface="Arial" charset="0"/>
              </a:rPr>
              <a:t>Flex circuits </a:t>
            </a:r>
          </a:p>
          <a:p>
            <a:r>
              <a:rPr lang="en-US" sz="2800" dirty="0">
                <a:latin typeface="Arial" charset="0"/>
              </a:rPr>
              <a:t>RF amp large area solder bond replacement</a:t>
            </a:r>
          </a:p>
          <a:p>
            <a:r>
              <a:rPr lang="en-US" sz="2800" dirty="0">
                <a:latin typeface="Arial" charset="0"/>
              </a:rPr>
              <a:t>LED </a:t>
            </a:r>
            <a:r>
              <a:rPr lang="en-US" sz="2800" dirty="0" smtClean="0">
                <a:latin typeface="Arial" charset="0"/>
              </a:rPr>
              <a:t>flip chip packaging</a:t>
            </a:r>
            <a:endParaRPr lang="en-US" sz="2800" dirty="0">
              <a:latin typeface="Arial" charset="0"/>
            </a:endParaRPr>
          </a:p>
          <a:p>
            <a:r>
              <a:rPr lang="en-US" sz="2800" dirty="0" smtClean="0">
                <a:latin typeface="Arial" charset="0"/>
              </a:rPr>
              <a:t>High </a:t>
            </a:r>
            <a:r>
              <a:rPr lang="en-US" sz="2800" dirty="0">
                <a:latin typeface="Arial" charset="0"/>
              </a:rPr>
              <a:t>density, hybridized CMOS imaging</a:t>
            </a:r>
          </a:p>
          <a:p>
            <a:pPr lvl="1"/>
            <a:r>
              <a:rPr lang="en-US" sz="2400" dirty="0">
                <a:latin typeface="Arial" charset="0"/>
              </a:rPr>
              <a:t>14,400 pixels, 100 </a:t>
            </a:r>
            <a:r>
              <a:rPr lang="en-US" sz="2400" dirty="0">
                <a:latin typeface="Arial" charset="0"/>
                <a:cs typeface="Arial" charset="0"/>
              </a:rPr>
              <a:t>µ</a:t>
            </a:r>
            <a:r>
              <a:rPr lang="en-US" sz="2400" baseline="30000" dirty="0">
                <a:latin typeface="Arial" charset="0"/>
                <a:cs typeface="Arial" charset="0"/>
              </a:rPr>
              <a:t>2</a:t>
            </a:r>
            <a:r>
              <a:rPr lang="en-US" sz="2400" dirty="0">
                <a:latin typeface="Arial" charset="0"/>
                <a:cs typeface="Arial" charset="0"/>
              </a:rPr>
              <a:t> each</a:t>
            </a:r>
          </a:p>
          <a:p>
            <a:pPr lvl="1"/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>
                <a:latin typeface="Arial" charset="0"/>
              </a:rPr>
              <a:t>Product Concept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High conductivity fibers run through thickness of a film adhesive with precision orientation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continuous path avoids particle-to-particle contact problem of filled adhesives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wide range of fibers and thermoplastic matrices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" charset="0"/>
              </a:rPr>
              <a:t>Graphite fibers</a:t>
            </a:r>
            <a:r>
              <a:rPr lang="en-US" sz="2000" dirty="0">
                <a:latin typeface="Arial" charset="0"/>
              </a:rPr>
              <a:t>, metallic coated and pure metal fibers (5 to 25 µ diameter). Up to 20 million fibers/in</a:t>
            </a:r>
            <a:r>
              <a:rPr lang="en-US" sz="2000" baseline="30000" dirty="0">
                <a:latin typeface="Arial" charset="0"/>
              </a:rPr>
              <a:t>2</a:t>
            </a:r>
            <a:endParaRPr lang="en-US" sz="2000" dirty="0">
              <a:latin typeface="Arial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>
                <a:latin typeface="Arial" charset="0"/>
              </a:rPr>
              <a:t>Hot melt thermoplastics:  polyamide, polypropylene, etc.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Fibers tilt slightly to allow consolidation of bond line during cure</a:t>
            </a:r>
          </a:p>
          <a:p>
            <a:pPr lvl="2">
              <a:lnSpc>
                <a:spcPct val="90000"/>
              </a:lnSpc>
            </a:pPr>
            <a:endParaRPr lang="en-US" sz="20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 charset="0"/>
              </a:rPr>
              <a:t>Prototype LED with Flip Chip Packaging</a:t>
            </a:r>
            <a:r>
              <a:rPr lang="en-US" sz="3200" dirty="0">
                <a:latin typeface="Arial" charset="0"/>
              </a:rPr>
              <a:t/>
            </a:r>
            <a:br>
              <a:rPr lang="en-US" sz="32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500 mA, 6V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243638" cy="40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85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charset="0"/>
              </a:rPr>
              <a:t>HM-2 Thermoplastic Thermally Conductive Film Adhesive </a:t>
            </a:r>
            <a:br>
              <a:rPr lang="en-US" sz="2800" b="1" dirty="0" smtClean="0">
                <a:latin typeface="Arial" charset="0"/>
              </a:rPr>
            </a:br>
            <a:r>
              <a:rPr lang="en-US" sz="2400" b="1" dirty="0" smtClean="0">
                <a:latin typeface="Arial" charset="0"/>
              </a:rPr>
              <a:t>40% volume graphite fibers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18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7772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11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Less Conductive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dhesives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eed Thin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Bondline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7543800" cy="431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856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Greases Also Need Thin TIM Layer </a:t>
            </a:r>
            <a:br>
              <a:rPr lang="en-US" sz="28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(NREL testing)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467600" cy="4572000"/>
          </a:xfrm>
        </p:spPr>
      </p:pic>
    </p:spTree>
    <p:extLst>
      <p:ext uri="{BB962C8B-B14F-4D97-AF65-F5344CB8AC3E}">
        <p14:creationId xmlns:p14="http://schemas.microsoft.com/office/powerpoint/2010/main" val="381381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latin typeface="Arial" charset="0"/>
              </a:rPr>
              <a:t>HM-2 Thermoplastic Thermally Conductive Adhesive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latin typeface="Arial" charset="0"/>
              </a:rPr>
              <a:t>0.06 </a:t>
            </a:r>
            <a:r>
              <a:rPr lang="en-US" sz="2800" dirty="0">
                <a:latin typeface="Arial" charset="0"/>
                <a:cs typeface="Arial" charset="0"/>
              </a:rPr>
              <a:t>°C-sq. cm/W  Z-axis thermal </a:t>
            </a:r>
            <a:r>
              <a:rPr lang="en-US" sz="2800" dirty="0" smtClean="0">
                <a:latin typeface="Arial" charset="0"/>
                <a:cs typeface="Arial" charset="0"/>
              </a:rPr>
              <a:t>resistance @100 microns</a:t>
            </a:r>
            <a:endParaRPr lang="en-US" sz="2800" dirty="0">
              <a:latin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-50°C to +160°C operating </a:t>
            </a:r>
            <a:r>
              <a:rPr lang="en-US" sz="2800" dirty="0" smtClean="0">
                <a:latin typeface="Arial" charset="0"/>
                <a:cs typeface="Arial" charset="0"/>
              </a:rPr>
              <a:t>range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Easy rework with heat and solvent</a:t>
            </a:r>
            <a:endParaRPr lang="en-US" sz="2800" dirty="0">
              <a:latin typeface="Arial" charset="0"/>
              <a:cs typeface="Arial" charset="0"/>
            </a:endParaRPr>
          </a:p>
          <a:p>
            <a:r>
              <a:rPr lang="en-US" sz="2800" dirty="0">
                <a:latin typeface="Arial" charset="0"/>
                <a:cs typeface="Arial" charset="0"/>
              </a:rPr>
              <a:t>Special high temperature thermoplastic for automotive </a:t>
            </a:r>
            <a:r>
              <a:rPr lang="en-US" sz="2800" dirty="0" smtClean="0">
                <a:latin typeface="Arial" charset="0"/>
                <a:cs typeface="Arial" charset="0"/>
              </a:rPr>
              <a:t>electronics</a:t>
            </a:r>
          </a:p>
          <a:p>
            <a:r>
              <a:rPr lang="en-US" sz="2800" dirty="0" smtClean="0">
                <a:latin typeface="Arial" charset="0"/>
                <a:cs typeface="Arial" charset="0"/>
              </a:rPr>
              <a:t>Other adhesive resins available</a:t>
            </a:r>
            <a:endParaRPr lang="en-US" sz="2800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lvl="1"/>
            <a:endParaRPr lang="en-US" sz="2400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Applications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Power electronics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Satellite RF, heat pipe interface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Heat sinks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re-apply film for follow-on final assembly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Large die attach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Production IC testers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LED assemblies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1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Large Bond Area Thermal Cycling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Asian auto company:  ceramic to Al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3.8 x 2.3 cm, 100um HM-2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3000 cycles -40</a:t>
            </a:r>
            <a:r>
              <a:rPr lang="en-US" sz="2400" dirty="0" smtClean="0">
                <a:latin typeface="Calibri"/>
                <a:cs typeface="Calibri"/>
              </a:rPr>
              <a:t>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 to +105</a:t>
            </a:r>
            <a:r>
              <a:rPr lang="en-US" sz="2400" dirty="0" smtClean="0">
                <a:latin typeface="Calibri"/>
                <a:cs typeface="Calibri"/>
              </a:rPr>
              <a:t>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C, no degradation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Production IC tester: one side bond to Cu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2.6 x 3.9cm, 75um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100,000s cycles -60</a:t>
            </a:r>
            <a:r>
              <a:rPr lang="en-US" sz="2400" dirty="0" smtClean="0">
                <a:latin typeface="Calibri"/>
                <a:cs typeface="Calibri"/>
              </a:rPr>
              <a:t>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 to +125</a:t>
            </a:r>
            <a:r>
              <a:rPr lang="en-US" sz="2400" dirty="0" smtClean="0">
                <a:latin typeface="Calibri"/>
                <a:cs typeface="Calibri"/>
              </a:rPr>
              <a:t>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 + pressure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NREL Vehicles Technology Program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5 x 5cm, 100um, 2000 cycles -40 to +150</a:t>
            </a:r>
            <a:r>
              <a:rPr lang="en-US" sz="2400" dirty="0" smtClean="0">
                <a:latin typeface="Calibri"/>
                <a:cs typeface="Calibri"/>
              </a:rPr>
              <a:t>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 (in process)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84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On-going Product Improvement Program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7391400" cy="446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79408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66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3309</TotalTime>
  <Words>593</Words>
  <Application>Microsoft Office PowerPoint</Application>
  <PresentationFormat>On-screen Show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btechcorp</vt:lpstr>
      <vt:lpstr>Product Concept</vt:lpstr>
      <vt:lpstr>HM-2 Thermoplastic Thermally Conductive Film Adhesive  40% volume graphite fibers</vt:lpstr>
      <vt:lpstr>Less Conductive Adhesives Need Thin Bondline</vt:lpstr>
      <vt:lpstr>Greases Also Need Thin TIM Layer  (NREL testing)</vt:lpstr>
      <vt:lpstr>HM-2 Thermoplastic Thermally Conductive Adhesive</vt:lpstr>
      <vt:lpstr>Applications</vt:lpstr>
      <vt:lpstr>Large Bond Area Thermal Cycling</vt:lpstr>
      <vt:lpstr>On-going Product Improvement Program</vt:lpstr>
      <vt:lpstr>Recent  Process Mods Added to Production Film</vt:lpstr>
      <vt:lpstr>Production Status</vt:lpstr>
      <vt:lpstr>Future R&amp;D Focus</vt:lpstr>
      <vt:lpstr>Electrically and Thermally Conductive Film Adhesives 40% volume nickel fibers</vt:lpstr>
      <vt:lpstr>Combined Electrically and Thermally Conductive ACF Adhesives</vt:lpstr>
      <vt:lpstr>Combined Electrically and Thermally Conductive ACF Adhesives (cont’d)</vt:lpstr>
      <vt:lpstr>TP Series Product Requirements</vt:lpstr>
      <vt:lpstr>TP Series Applications</vt:lpstr>
      <vt:lpstr>Significant Cost Savings for Flip Chips</vt:lpstr>
      <vt:lpstr>Numerous Devices Tested</vt:lpstr>
      <vt:lpstr>Prototype LED with Flip Chip Packaging 500 mA, 6V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Jay Browne</dc:creator>
  <cp:lastModifiedBy>User_1</cp:lastModifiedBy>
  <cp:revision>136</cp:revision>
  <cp:lastPrinted>2012-10-27T16:14:47Z</cp:lastPrinted>
  <dcterms:created xsi:type="dcterms:W3CDTF">2000-06-09T18:32:00Z</dcterms:created>
  <dcterms:modified xsi:type="dcterms:W3CDTF">2012-11-26T20:14:17Z</dcterms:modified>
</cp:coreProperties>
</file>