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sldIdLst>
    <p:sldId id="256" r:id="rId2"/>
    <p:sldId id="293" r:id="rId3"/>
    <p:sldId id="294" r:id="rId4"/>
    <p:sldId id="295" r:id="rId5"/>
    <p:sldId id="273" r:id="rId6"/>
    <p:sldId id="257" r:id="rId7"/>
    <p:sldId id="269" r:id="rId8"/>
    <p:sldId id="270" r:id="rId9"/>
    <p:sldId id="258" r:id="rId10"/>
    <p:sldId id="268" r:id="rId11"/>
    <p:sldId id="259" r:id="rId12"/>
    <p:sldId id="261" r:id="rId13"/>
    <p:sldId id="262" r:id="rId14"/>
    <p:sldId id="263" r:id="rId15"/>
    <p:sldId id="264" r:id="rId16"/>
    <p:sldId id="265" r:id="rId17"/>
    <p:sldId id="266" r:id="rId18"/>
    <p:sldId id="267" r:id="rId19"/>
    <p:sldId id="271" r:id="rId20"/>
    <p:sldId id="272" r:id="rId21"/>
    <p:sldId id="274" r:id="rId22"/>
    <p:sldId id="275" r:id="rId23"/>
    <p:sldId id="276" r:id="rId24"/>
    <p:sldId id="277" r:id="rId25"/>
    <p:sldId id="292" r:id="rId26"/>
    <p:sldId id="296" r:id="rId27"/>
    <p:sldId id="297" r:id="rId28"/>
    <p:sldId id="298" r:id="rId29"/>
    <p:sldId id="299" r:id="rId30"/>
    <p:sldId id="278" r:id="rId31"/>
    <p:sldId id="280" r:id="rId32"/>
    <p:sldId id="279" r:id="rId33"/>
    <p:sldId id="281" r:id="rId34"/>
    <p:sldId id="282" r:id="rId35"/>
    <p:sldId id="283" r:id="rId36"/>
    <p:sldId id="284" r:id="rId37"/>
    <p:sldId id="285" r:id="rId38"/>
    <p:sldId id="286" r:id="rId39"/>
    <p:sldId id="287" r:id="rId40"/>
    <p:sldId id="288" r:id="rId41"/>
    <p:sldId id="290" r:id="rId42"/>
    <p:sldId id="289" r:id="rId43"/>
    <p:sldId id="29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63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25B312C5-C4A9-4A60-BEEC-71E639C3C8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312C5-C4A9-4A60-BEEC-71E639C3C8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312C5-C4A9-4A60-BEEC-71E639C3C84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2998D96A-1CC8-4452-A7BC-92C7F52B4B8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A6428C-42F4-456F-B717-6CAD30E817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25B312C5-C4A9-4A60-BEEC-71E639C3C8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5B312C5-C4A9-4A60-BEEC-71E639C3C84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5B312C5-C4A9-4A60-BEEC-71E639C3C8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25B312C5-C4A9-4A60-BEEC-71E639C3C84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312C5-C4A9-4A60-BEEC-71E639C3C8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312C5-C4A9-4A60-BEEC-71E639C3C8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312C5-C4A9-4A60-BEEC-71E639C3C8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325DBEF-2713-4CC6-B1FD-215FC5D4405D}" type="datetimeFigureOut">
              <a:rPr lang="en-US" smtClean="0"/>
              <a:pPr/>
              <a:t>12/10/2008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5B312C5-C4A9-4A60-BEEC-71E639C3C84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325DBEF-2713-4CC6-B1FD-215FC5D4405D}" type="datetimeFigureOut">
              <a:rPr lang="en-US" smtClean="0"/>
              <a:pPr/>
              <a:t>12/10/2008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5B312C5-C4A9-4A60-BEEC-71E639C3C84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6.v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file:///C:\Users\Gary%20Van%20Schaick\Desktop\Documents\CMTech\Drawings\CMT%20Bobbin%20BE65-8116-6501-1.pdf" TargetMode="External"/><Relationship Id="rId2" Type="http://schemas.openxmlformats.org/officeDocument/2006/relationships/slideLayout" Target="../slideLayouts/slideLayout6.xml"/><Relationship Id="rId1" Type="http://schemas.openxmlformats.org/officeDocument/2006/relationships/vmlDrawing" Target="../drawings/vmlDrawing7.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file:///C:\Users\Gary%20Van%20Schaick\Desktop\Documents\CMTech\Drawings\CMT%20UU%20Core%20Series.pdf" TargetMode="Externa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file:///C:\Users\Gary%20Van%20Schaick\Desktop\Documents\CMTech\Drawings\CMT%20PM%20Series%20Cores.pdf" TargetMode="External"/></Relationships>
</file>

<file path=ppt/slides/_rels/slide41.xml.rels><?xml version="1.0" encoding="UTF-8" standalone="yes"?>
<Relationships xmlns="http://schemas.openxmlformats.org/package/2006/relationships"><Relationship Id="rId3" Type="http://schemas.openxmlformats.org/officeDocument/2006/relationships/oleObject" Target="file:///C:\Users\Gary%20Van%20Schaick\Desktop\Documents\CMTech\Drawings\CMT%20T140x100x25.pdf" TargetMode="External"/><Relationship Id="rId2" Type="http://schemas.openxmlformats.org/officeDocument/2006/relationships/slideLayout" Target="../slideLayouts/slideLayout6.xml"/><Relationship Id="rId1" Type="http://schemas.openxmlformats.org/officeDocument/2006/relationships/vmlDrawing" Target="../drawings/vmlDrawing9.vml"/></Relationships>
</file>

<file path=ppt/slides/_rels/slide42.xml.rels><?xml version="1.0" encoding="UTF-8" standalone="yes"?>
<Relationships xmlns="http://schemas.openxmlformats.org/package/2006/relationships"><Relationship Id="rId3" Type="http://schemas.openxmlformats.org/officeDocument/2006/relationships/oleObject" Target="file:///C:\Users\Gary%20Van%20Schaick\Desktop\Documents\CMTech\Drawings\EMI%20Filter%20Cable%20Clamps%20BNF-12H.pdf" TargetMode="External"/><Relationship Id="rId2" Type="http://schemas.openxmlformats.org/officeDocument/2006/relationships/slideLayout" Target="../slideLayouts/slideLayout6.xml"/><Relationship Id="rId1" Type="http://schemas.openxmlformats.org/officeDocument/2006/relationships/vmlDrawing" Target="../drawings/vmlDrawing10.v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dirty="0" smtClean="0"/>
              <a:t>MH&amp;W International Corp</a:t>
            </a:r>
            <a:r>
              <a:rPr lang="en-US" dirty="0" smtClean="0"/>
              <a:t/>
            </a:r>
            <a:br>
              <a:rPr lang="en-US" dirty="0" smtClean="0"/>
            </a:br>
            <a:r>
              <a:rPr lang="en-US" dirty="0" smtClean="0"/>
              <a:t/>
            </a:r>
            <a:br>
              <a:rPr lang="en-US" dirty="0" smtClean="0"/>
            </a:br>
            <a:r>
              <a:rPr lang="en-US" sz="3200" dirty="0" smtClean="0"/>
              <a:t>TDK – CSC – TDG – Magnetec – CM Technology</a:t>
            </a:r>
            <a:endParaRPr lang="en-US" sz="3200" dirty="0"/>
          </a:p>
        </p:txBody>
      </p:sp>
      <p:sp>
        <p:nvSpPr>
          <p:cNvPr id="3" name="Subtitle 2"/>
          <p:cNvSpPr>
            <a:spLocks noGrp="1"/>
          </p:cNvSpPr>
          <p:nvPr>
            <p:ph type="subTitle" idx="1"/>
          </p:nvPr>
        </p:nvSpPr>
        <p:spPr>
          <a:xfrm>
            <a:off x="381000" y="3505200"/>
            <a:ext cx="8458200" cy="914400"/>
          </a:xfrm>
        </p:spPr>
        <p:txBody>
          <a:bodyPr/>
          <a:lstStyle/>
          <a:p>
            <a:r>
              <a:rPr lang="en-US" dirty="0" smtClean="0"/>
              <a:t>November 2008</a:t>
            </a:r>
            <a:endParaRPr lang="en-US" dirty="0"/>
          </a:p>
        </p:txBody>
      </p:sp>
      <p:pic>
        <p:nvPicPr>
          <p:cNvPr id="8" name="Picture 7" descr="MHW Logo 2007 png file.png"/>
          <p:cNvPicPr>
            <a:picLocks noChangeAspect="1"/>
          </p:cNvPicPr>
          <p:nvPr/>
        </p:nvPicPr>
        <p:blipFill>
          <a:blip r:embed="rId2"/>
          <a:stretch>
            <a:fillRect/>
          </a:stretch>
        </p:blipFill>
        <p:spPr>
          <a:xfrm>
            <a:off x="2286000" y="1295400"/>
            <a:ext cx="3733800" cy="23522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828800" y="1828800"/>
            <a:ext cx="5640382" cy="4873155"/>
          </a:xfrm>
          <a:prstGeom prst="rect">
            <a:avLst/>
          </a:prstGeom>
          <a:noFill/>
          <a:ln w="38100">
            <a:noFill/>
            <a:miter lim="800000"/>
            <a:headEnd/>
            <a:tailEnd/>
          </a:ln>
        </p:spPr>
      </p:pic>
      <p:sp>
        <p:nvSpPr>
          <p:cNvPr id="5" name="Title 4"/>
          <p:cNvSpPr>
            <a:spLocks noGrp="1"/>
          </p:cNvSpPr>
          <p:nvPr>
            <p:ph type="title"/>
          </p:nvPr>
        </p:nvSpPr>
        <p:spPr/>
        <p:txBody>
          <a:bodyPr>
            <a:normAutofit fontScale="90000"/>
          </a:bodyPr>
          <a:lstStyle/>
          <a:p>
            <a:r>
              <a:rPr lang="en-US" dirty="0" smtClean="0"/>
              <a:t>PC90 – PC95</a:t>
            </a:r>
            <a:br>
              <a:rPr lang="en-US" dirty="0" smtClean="0"/>
            </a:br>
            <a:r>
              <a:rPr lang="en-US" sz="3100" dirty="0" smtClean="0"/>
              <a:t>Core Loss verses Temperature</a:t>
            </a:r>
            <a:endParaRPr lang="en-US" sz="3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4" name="Object 4"/>
          <p:cNvGraphicFramePr>
            <a:graphicFrameLocks noChangeAspect="1"/>
          </p:cNvGraphicFramePr>
          <p:nvPr/>
        </p:nvGraphicFramePr>
        <p:xfrm>
          <a:off x="762000" y="990600"/>
          <a:ext cx="7700963" cy="5715000"/>
        </p:xfrm>
        <a:graphic>
          <a:graphicData uri="http://schemas.openxmlformats.org/presentationml/2006/ole">
            <p:oleObj spid="_x0000_s18434" name="Chart" r:id="rId3" imgW="8848606" imgH="6286619" progId="Excel.Sheet.8">
              <p:embed/>
            </p:oleObj>
          </a:graphicData>
        </a:graphic>
      </p:graphicFrame>
      <p:sp>
        <p:nvSpPr>
          <p:cNvPr id="5125" name="Text Box 5"/>
          <p:cNvSpPr txBox="1">
            <a:spLocks noChangeArrowheads="1"/>
          </p:cNvSpPr>
          <p:nvPr/>
        </p:nvSpPr>
        <p:spPr bwMode="auto">
          <a:xfrm>
            <a:off x="3946525" y="1535113"/>
            <a:ext cx="996950" cy="304800"/>
          </a:xfrm>
          <a:prstGeom prst="rect">
            <a:avLst/>
          </a:prstGeom>
          <a:noFill/>
          <a:ln w="9525">
            <a:noFill/>
            <a:miter lim="800000"/>
            <a:headEnd/>
            <a:tailEnd/>
          </a:ln>
          <a:effectLst/>
        </p:spPr>
        <p:txBody>
          <a:bodyPr wrap="none">
            <a:spAutoFit/>
          </a:bodyPr>
          <a:lstStyle/>
          <a:p>
            <a:r>
              <a:rPr lang="en-US" sz="1400"/>
              <a:t>@100KHz</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0" y="25400"/>
            <a:ext cx="9144000" cy="6832600"/>
          </a:xfrm>
          <a:prstGeom prst="rect">
            <a:avLst/>
          </a:prstGeom>
          <a:noFill/>
          <a:ln w="9525" algn="ctr">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381000" y="381000"/>
            <a:ext cx="8229600" cy="1143000"/>
          </a:xfrm>
        </p:spPr>
        <p:txBody>
          <a:bodyPr>
            <a:normAutofit fontScale="90000"/>
          </a:bodyPr>
          <a:lstStyle/>
          <a:p>
            <a:r>
              <a:rPr lang="en-US" sz="4000" dirty="0"/>
              <a:t>TDK PC95 verses </a:t>
            </a:r>
            <a:r>
              <a:rPr lang="en-US" sz="4000" dirty="0" smtClean="0"/>
              <a:t>PC50</a:t>
            </a:r>
            <a:br>
              <a:rPr lang="en-US" sz="4000" dirty="0" smtClean="0"/>
            </a:br>
            <a:r>
              <a:rPr lang="en-US" sz="4000" dirty="0"/>
              <a:t/>
            </a:r>
            <a:br>
              <a:rPr lang="en-US" sz="4000" dirty="0"/>
            </a:br>
            <a:r>
              <a:rPr lang="en-US" sz="2400" dirty="0"/>
              <a:t>High Frequency - High Flux Levels</a:t>
            </a:r>
          </a:p>
        </p:txBody>
      </p:sp>
      <p:pic>
        <p:nvPicPr>
          <p:cNvPr id="23557" name="Picture 5"/>
          <p:cNvPicPr>
            <a:picLocks noChangeAspect="1" noChangeArrowheads="1"/>
          </p:cNvPicPr>
          <p:nvPr/>
        </p:nvPicPr>
        <p:blipFill>
          <a:blip r:embed="rId2"/>
          <a:srcRect/>
          <a:stretch>
            <a:fillRect/>
          </a:stretch>
        </p:blipFill>
        <p:spPr bwMode="auto">
          <a:xfrm>
            <a:off x="838200" y="1981200"/>
            <a:ext cx="7419662" cy="456759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533400" y="381000"/>
            <a:ext cx="8229600" cy="1143000"/>
          </a:xfrm>
        </p:spPr>
        <p:txBody>
          <a:bodyPr>
            <a:normAutofit fontScale="90000"/>
          </a:bodyPr>
          <a:lstStyle/>
          <a:p>
            <a:r>
              <a:rPr lang="en-US" sz="4000" dirty="0"/>
              <a:t>TDK PC95 verses </a:t>
            </a:r>
            <a:r>
              <a:rPr lang="en-US" sz="4000" dirty="0" smtClean="0"/>
              <a:t>PC50</a:t>
            </a:r>
            <a:br>
              <a:rPr lang="en-US" sz="4000" dirty="0" smtClean="0"/>
            </a:br>
            <a:r>
              <a:rPr lang="en-US" sz="4000" dirty="0"/>
              <a:t/>
            </a:r>
            <a:br>
              <a:rPr lang="en-US" sz="4000" dirty="0"/>
            </a:br>
            <a:r>
              <a:rPr lang="en-US" sz="2400" dirty="0"/>
              <a:t>High Frequency - High Flux Levels</a:t>
            </a:r>
          </a:p>
        </p:txBody>
      </p:sp>
      <p:pic>
        <p:nvPicPr>
          <p:cNvPr id="25605" name="Picture 5"/>
          <p:cNvPicPr>
            <a:picLocks noChangeAspect="1" noChangeArrowheads="1"/>
          </p:cNvPicPr>
          <p:nvPr/>
        </p:nvPicPr>
        <p:blipFill>
          <a:blip r:embed="rId2"/>
          <a:srcRect/>
          <a:stretch>
            <a:fillRect/>
          </a:stretch>
        </p:blipFill>
        <p:spPr bwMode="auto">
          <a:xfrm>
            <a:off x="990600" y="2057400"/>
            <a:ext cx="7102741" cy="444807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457200" y="457200"/>
            <a:ext cx="8229600" cy="1143000"/>
          </a:xfrm>
        </p:spPr>
        <p:txBody>
          <a:bodyPr>
            <a:normAutofit fontScale="90000"/>
          </a:bodyPr>
          <a:lstStyle/>
          <a:p>
            <a:r>
              <a:rPr lang="en-US" sz="4000" dirty="0"/>
              <a:t>TDK PC95 verses </a:t>
            </a:r>
            <a:r>
              <a:rPr lang="en-US" sz="4000" dirty="0" smtClean="0"/>
              <a:t>PC50</a:t>
            </a:r>
            <a:br>
              <a:rPr lang="en-US" sz="4000" dirty="0" smtClean="0"/>
            </a:br>
            <a:r>
              <a:rPr lang="en-US" sz="4000" dirty="0"/>
              <a:t/>
            </a:r>
            <a:br>
              <a:rPr lang="en-US" sz="4000" dirty="0"/>
            </a:br>
            <a:r>
              <a:rPr lang="en-US" sz="2400" dirty="0"/>
              <a:t>High Frequency - High Flux Levels</a:t>
            </a:r>
          </a:p>
        </p:txBody>
      </p:sp>
      <p:pic>
        <p:nvPicPr>
          <p:cNvPr id="27653" name="Picture 5"/>
          <p:cNvPicPr>
            <a:picLocks noChangeAspect="1" noChangeArrowheads="1"/>
          </p:cNvPicPr>
          <p:nvPr/>
        </p:nvPicPr>
        <p:blipFill>
          <a:blip r:embed="rId2"/>
          <a:srcRect/>
          <a:stretch>
            <a:fillRect/>
          </a:stretch>
        </p:blipFill>
        <p:spPr bwMode="auto">
          <a:xfrm>
            <a:off x="762000" y="2057400"/>
            <a:ext cx="7336746" cy="446986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PC90 PC95 Availability</a:t>
            </a:r>
          </a:p>
        </p:txBody>
      </p:sp>
      <p:sp>
        <p:nvSpPr>
          <p:cNvPr id="16387" name="Rectangle 3"/>
          <p:cNvSpPr>
            <a:spLocks noGrp="1" noChangeArrowheads="1"/>
          </p:cNvSpPr>
          <p:nvPr>
            <p:ph idx="1"/>
          </p:nvPr>
        </p:nvSpPr>
        <p:spPr/>
        <p:txBody>
          <a:bodyPr/>
          <a:lstStyle/>
          <a:p>
            <a:r>
              <a:rPr lang="en-US" b="1" dirty="0"/>
              <a:t>Standard Core Shapes</a:t>
            </a:r>
          </a:p>
          <a:p>
            <a:r>
              <a:rPr lang="en-US" b="1" dirty="0"/>
              <a:t>Planar Core Shapes</a:t>
            </a:r>
          </a:p>
          <a:p>
            <a:r>
              <a:rPr lang="en-US" b="1" dirty="0"/>
              <a:t>Blocks for machining</a:t>
            </a:r>
          </a:p>
          <a:p>
            <a:pPr lvl="1"/>
            <a:r>
              <a:rPr lang="en-US" b="1" dirty="0"/>
              <a:t>Custom Planar Designs Prior to Tooling</a:t>
            </a:r>
          </a:p>
          <a:p>
            <a:pPr lvl="1"/>
            <a:r>
              <a:rPr lang="en-US" b="1" dirty="0"/>
              <a:t>PC90W33x27x16</a:t>
            </a:r>
          </a:p>
          <a:p>
            <a:pPr lvl="1"/>
            <a:r>
              <a:rPr lang="en-US" b="1" dirty="0" smtClean="0"/>
              <a:t>PC95W66x51x15</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3" y="228593"/>
          <a:ext cx="8229597" cy="6439752"/>
        </p:xfrm>
        <a:graphic>
          <a:graphicData uri="http://schemas.openxmlformats.org/drawingml/2006/table">
            <a:tbl>
              <a:tblPr/>
              <a:tblGrid>
                <a:gridCol w="2411323"/>
                <a:gridCol w="840145"/>
                <a:gridCol w="927434"/>
                <a:gridCol w="810139"/>
                <a:gridCol w="810139"/>
                <a:gridCol w="810139"/>
                <a:gridCol w="810139"/>
                <a:gridCol w="810139"/>
              </a:tblGrid>
              <a:tr h="260774">
                <a:tc>
                  <a:txBody>
                    <a:bodyPr/>
                    <a:lstStyle/>
                    <a:p>
                      <a:pPr algn="l" fontAlgn="b"/>
                      <a:r>
                        <a:rPr lang="en-US" sz="1000" b="0" i="0" u="none" strike="noStrike" dirty="0">
                          <a:latin typeface="Tahoma"/>
                        </a:rPr>
                        <a:t>Available Core Sizes</a:t>
                      </a:r>
                    </a:p>
                  </a:txBody>
                  <a:tcPr marL="0" marR="0" marT="0" marB="0">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solidFill>
                          <a:srgbClr val="993366"/>
                        </a:solidFill>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r>
              <a:tr h="130387">
                <a:tc gridSpan="8">
                  <a:txBody>
                    <a:bodyPr/>
                    <a:lstStyle/>
                    <a:p>
                      <a:pPr algn="ctr" fontAlgn="b"/>
                      <a:r>
                        <a:rPr lang="en-US" sz="1000" b="0" i="0" u="none" strike="noStrike">
                          <a:latin typeface="Tahoma"/>
                        </a:rPr>
                        <a:t>Data as of October 8  2008</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0387">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solidFill>
                          <a:srgbClr val="993366"/>
                        </a:solidFill>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r>
              <a:tr h="130387">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993366"/>
                        </a:solidFill>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391160">
                <a:tc>
                  <a:txBody>
                    <a:bodyPr/>
                    <a:lstStyle/>
                    <a:p>
                      <a:pPr algn="l" fontAlgn="b"/>
                      <a:r>
                        <a:rPr lang="en-US" sz="1000" b="0" i="0" u="none" strike="noStrike">
                          <a:latin typeface="Tahoma"/>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A</a:t>
                      </a:r>
                      <a:r>
                        <a:rPr lang="en-US" sz="1000" b="0" i="0" u="none" strike="noStrike" baseline="-25000">
                          <a:latin typeface="Tahoma"/>
                        </a:rPr>
                        <a:t>e</a:t>
                      </a:r>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A</a:t>
                      </a:r>
                      <a:r>
                        <a:rPr lang="en-US" sz="1000" b="0" i="0" u="none" strike="noStrike" baseline="-25000">
                          <a:latin typeface="Tahoma"/>
                        </a:rPr>
                        <a:t>cw</a:t>
                      </a:r>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ℓ</a:t>
                      </a:r>
                      <a:r>
                        <a:rPr lang="en-US" sz="1000" b="0" i="0" u="none" strike="noStrike" baseline="-25000">
                          <a:latin typeface="Tahoma"/>
                        </a:rPr>
                        <a:t>e</a:t>
                      </a:r>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FF00"/>
                          </a:solidFill>
                          <a:latin typeface="Tahoma"/>
                        </a:rPr>
                        <a:t>PC95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PC90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993366"/>
                          </a:solidFill>
                          <a:latin typeface="Tahoma"/>
                        </a:rPr>
                        <a:t>PC47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00FF"/>
                          </a:solidFill>
                          <a:latin typeface="Tahoma"/>
                        </a:rPr>
                        <a:t>PC40/PC44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0774">
                <a:tc>
                  <a:txBody>
                    <a:bodyPr/>
                    <a:lstStyle/>
                    <a:p>
                      <a:pPr algn="l" fontAlgn="b"/>
                      <a:r>
                        <a:rPr lang="en-US" sz="1000" b="0" i="0" u="none" strike="noStrike">
                          <a:latin typeface="Tahoma"/>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 mm</a:t>
                      </a:r>
                      <a:r>
                        <a:rPr lang="en-US" sz="1000" b="0" i="0" u="none" strike="noStrike" baseline="30000">
                          <a:latin typeface="Tahoma"/>
                        </a:rPr>
                        <a:t>2</a:t>
                      </a:r>
                      <a:r>
                        <a:rPr lang="en-US" sz="1000" b="0" i="0" u="none" strike="noStrike">
                          <a:latin typeface="Tahom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 mm</a:t>
                      </a:r>
                      <a:r>
                        <a:rPr lang="en-US" sz="1000" b="0" i="0" u="none" strike="noStrike" baseline="30000">
                          <a:latin typeface="Tahoma"/>
                        </a:rPr>
                        <a:t>2</a:t>
                      </a:r>
                      <a:r>
                        <a:rPr lang="en-US" sz="1000" b="0" i="0" u="none" strike="noStrike">
                          <a:latin typeface="Tahom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 mm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 25%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 25%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993366"/>
                          </a:solidFill>
                          <a:latin typeface="Tahoma"/>
                        </a:rPr>
                        <a:t>± 25%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FF"/>
                          </a:solidFill>
                          <a:latin typeface="Tahoma"/>
                        </a:rPr>
                        <a:t>± 25%</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0387">
                <a:tc>
                  <a:txBody>
                    <a:bodyPr/>
                    <a:lstStyle/>
                    <a:p>
                      <a:pPr algn="l" fontAlgn="b"/>
                      <a:r>
                        <a:rPr lang="en-US" sz="1000" b="0" i="0" u="none" strike="noStrike">
                          <a:latin typeface="Tahoma"/>
                        </a:rPr>
                        <a:t>EER Series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FF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993366"/>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FF"/>
                          </a:solidFill>
                          <a:latin typeface="Tahoma"/>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0387">
                <a:tc>
                  <a:txBody>
                    <a:bodyPr/>
                    <a:lstStyle/>
                    <a:p>
                      <a:pPr algn="l" fontAlgn="b"/>
                      <a:r>
                        <a:rPr lang="en-US" sz="1000" b="0" i="0" u="none" strike="noStrike">
                          <a:latin typeface="Tahoma"/>
                        </a:rPr>
                        <a:t>EER25.5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44.8</a:t>
                      </a:r>
                    </a:p>
                  </a:txBody>
                  <a:tcPr marL="0" marR="0" marT="0" marB="0" anchor="b">
                    <a:lnL>
                      <a:noFill/>
                    </a:lnL>
                    <a:lnR>
                      <a:noFill/>
                    </a:lnR>
                    <a:lnT>
                      <a:noFill/>
                    </a:lnT>
                    <a:lnB>
                      <a:noFill/>
                    </a:lnB>
                  </a:tcPr>
                </a:tc>
                <a:tc>
                  <a:txBody>
                    <a:bodyPr/>
                    <a:lstStyle/>
                    <a:p>
                      <a:pPr algn="ctr" fontAlgn="b"/>
                      <a:r>
                        <a:rPr lang="en-US" sz="1000" b="0" i="0" u="none" strike="noStrike">
                          <a:latin typeface="Tahoma"/>
                        </a:rPr>
                        <a:t>79.4</a:t>
                      </a:r>
                    </a:p>
                  </a:txBody>
                  <a:tcPr marL="0" marR="0" marT="0" marB="0" anchor="b">
                    <a:lnL>
                      <a:noFill/>
                    </a:lnL>
                    <a:lnR>
                      <a:noFill/>
                    </a:lnR>
                    <a:lnT>
                      <a:noFill/>
                    </a:lnT>
                    <a:lnB>
                      <a:noFill/>
                    </a:lnB>
                  </a:tcPr>
                </a:tc>
                <a:tc>
                  <a:txBody>
                    <a:bodyPr/>
                    <a:lstStyle/>
                    <a:p>
                      <a:pPr algn="ctr" fontAlgn="b"/>
                      <a:r>
                        <a:rPr lang="en-US" sz="1000" b="0" i="0" u="none" strike="noStrike">
                          <a:latin typeface="Tahoma"/>
                        </a:rPr>
                        <a:t>48.2</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2700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1650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2200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1920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EER28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82.1</a:t>
                      </a:r>
                    </a:p>
                  </a:txBody>
                  <a:tcPr marL="0" marR="0" marT="0" marB="0" anchor="b">
                    <a:lnL>
                      <a:noFill/>
                    </a:lnL>
                    <a:lnR>
                      <a:noFill/>
                    </a:lnR>
                    <a:lnT>
                      <a:noFill/>
                    </a:lnT>
                    <a:lnB>
                      <a:noFill/>
                    </a:lnB>
                  </a:tcPr>
                </a:tc>
                <a:tc>
                  <a:txBody>
                    <a:bodyPr/>
                    <a:lstStyle/>
                    <a:p>
                      <a:pPr algn="ctr" fontAlgn="b"/>
                      <a:r>
                        <a:rPr lang="en-US" sz="1000" b="0" i="0" u="none" strike="noStrike">
                          <a:latin typeface="Tahoma"/>
                        </a:rPr>
                        <a:t>114.0</a:t>
                      </a:r>
                    </a:p>
                  </a:txBody>
                  <a:tcPr marL="0" marR="0" marT="0" marB="0" anchor="b">
                    <a:lnL>
                      <a:noFill/>
                    </a:lnL>
                    <a:lnR>
                      <a:noFill/>
                    </a:lnR>
                    <a:lnT>
                      <a:noFill/>
                    </a:lnT>
                    <a:lnB>
                      <a:noFill/>
                    </a:lnB>
                  </a:tcPr>
                </a:tc>
                <a:tc>
                  <a:txBody>
                    <a:bodyPr/>
                    <a:lstStyle/>
                    <a:p>
                      <a:pPr algn="ctr" fontAlgn="b"/>
                      <a:r>
                        <a:rPr lang="en-US" sz="1000" b="0" i="0" u="none" strike="noStrike">
                          <a:latin typeface="Tahoma"/>
                        </a:rPr>
                        <a:t>64.0</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4000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2800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3200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2870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EER28L</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81.4</a:t>
                      </a:r>
                    </a:p>
                  </a:txBody>
                  <a:tcPr marL="0" marR="0" marT="0" marB="0" anchor="b">
                    <a:lnL>
                      <a:noFill/>
                    </a:lnL>
                    <a:lnR>
                      <a:noFill/>
                    </a:lnR>
                    <a:lnT>
                      <a:noFill/>
                    </a:lnT>
                    <a:lnB>
                      <a:noFill/>
                    </a:lnB>
                  </a:tcPr>
                </a:tc>
                <a:tc>
                  <a:txBody>
                    <a:bodyPr/>
                    <a:lstStyle/>
                    <a:p>
                      <a:pPr algn="ctr" fontAlgn="b"/>
                      <a:r>
                        <a:rPr lang="en-US" sz="1000" b="0" i="0" u="none" strike="noStrike">
                          <a:latin typeface="Tahoma"/>
                        </a:rPr>
                        <a:t>148.0</a:t>
                      </a:r>
                    </a:p>
                  </a:txBody>
                  <a:tcPr marL="0" marR="0" marT="0" marB="0" anchor="b">
                    <a:lnL>
                      <a:noFill/>
                    </a:lnL>
                    <a:lnR>
                      <a:noFill/>
                    </a:lnR>
                    <a:lnT>
                      <a:noFill/>
                    </a:lnT>
                    <a:lnB>
                      <a:noFill/>
                    </a:lnB>
                  </a:tcPr>
                </a:tc>
                <a:tc>
                  <a:txBody>
                    <a:bodyPr/>
                    <a:lstStyle/>
                    <a:p>
                      <a:pPr algn="ctr" fontAlgn="b"/>
                      <a:r>
                        <a:rPr lang="en-US" sz="1000" b="0" i="0" u="none" strike="noStrike">
                          <a:latin typeface="Tahoma"/>
                        </a:rPr>
                        <a:t>75.5</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3500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2600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2800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2520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EER35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107</a:t>
                      </a:r>
                    </a:p>
                  </a:txBody>
                  <a:tcPr marL="0" marR="0" marT="0" marB="0" anchor="b">
                    <a:lnL>
                      <a:noFill/>
                    </a:lnL>
                    <a:lnR>
                      <a:noFill/>
                    </a:lnR>
                    <a:lnT>
                      <a:noFill/>
                    </a:lnT>
                    <a:lnB>
                      <a:noFill/>
                    </a:lnB>
                  </a:tcPr>
                </a:tc>
                <a:tc>
                  <a:txBody>
                    <a:bodyPr/>
                    <a:lstStyle/>
                    <a:p>
                      <a:pPr algn="ctr" fontAlgn="b"/>
                      <a:r>
                        <a:rPr lang="en-US" sz="1000" b="0" i="0" u="none" strike="noStrike">
                          <a:latin typeface="Tahoma"/>
                        </a:rPr>
                        <a:t>218.0</a:t>
                      </a:r>
                    </a:p>
                  </a:txBody>
                  <a:tcPr marL="0" marR="0" marT="0" marB="0" anchor="b">
                    <a:lnL>
                      <a:noFill/>
                    </a:lnL>
                    <a:lnR>
                      <a:noFill/>
                    </a:lnR>
                    <a:lnT>
                      <a:noFill/>
                    </a:lnT>
                    <a:lnB>
                      <a:noFill/>
                    </a:lnB>
                  </a:tcPr>
                </a:tc>
                <a:tc>
                  <a:txBody>
                    <a:bodyPr/>
                    <a:lstStyle/>
                    <a:p>
                      <a:pPr algn="ctr" fontAlgn="b"/>
                      <a:r>
                        <a:rPr lang="en-US" sz="1000" b="0" i="0" u="none" strike="noStrike">
                          <a:latin typeface="Tahoma"/>
                        </a:rPr>
                        <a:t>90.8</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4000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2900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3100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2770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EER40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149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249.0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98.0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5200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3500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993366"/>
                          </a:solidFill>
                          <a:latin typeface="Tahoma"/>
                        </a:rPr>
                        <a:t>4100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FF"/>
                          </a:solidFill>
                          <a:latin typeface="Tahoma"/>
                        </a:rPr>
                        <a:t>3620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0387">
                <a:tc>
                  <a:txBody>
                    <a:bodyPr/>
                    <a:lstStyle/>
                    <a:p>
                      <a:pPr algn="l" fontAlgn="b"/>
                      <a:r>
                        <a:rPr lang="en-US" sz="1000" b="0" i="0" u="none" strike="noStrike">
                          <a:latin typeface="Tahoma"/>
                        </a:rPr>
                        <a:t>PQ Series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FF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993366"/>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FF"/>
                          </a:solidFill>
                          <a:latin typeface="Tahoma"/>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0387">
                <a:tc>
                  <a:txBody>
                    <a:bodyPr/>
                    <a:lstStyle/>
                    <a:p>
                      <a:pPr algn="l" fontAlgn="b"/>
                      <a:r>
                        <a:rPr lang="en-US" sz="1000" b="0" i="0" u="none" strike="noStrike">
                          <a:latin typeface="Tahoma"/>
                        </a:rPr>
                        <a:t>PQ20/16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62</a:t>
                      </a:r>
                    </a:p>
                  </a:txBody>
                  <a:tcPr marL="0" marR="0" marT="0" marB="0" anchor="b">
                    <a:lnL>
                      <a:noFill/>
                    </a:lnL>
                    <a:lnR>
                      <a:noFill/>
                    </a:lnR>
                    <a:lnT>
                      <a:noFill/>
                    </a:lnT>
                    <a:lnB>
                      <a:noFill/>
                    </a:lnB>
                  </a:tcPr>
                </a:tc>
                <a:tc>
                  <a:txBody>
                    <a:bodyPr/>
                    <a:lstStyle/>
                    <a:p>
                      <a:pPr algn="ctr" fontAlgn="b"/>
                      <a:r>
                        <a:rPr lang="en-US" sz="1000" b="0" i="0" u="none" strike="noStrike">
                          <a:latin typeface="Tahoma"/>
                        </a:rPr>
                        <a:t>47.4</a:t>
                      </a:r>
                    </a:p>
                  </a:txBody>
                  <a:tcPr marL="0" marR="0" marT="0" marB="0" anchor="b">
                    <a:lnL>
                      <a:noFill/>
                    </a:lnL>
                    <a:lnR>
                      <a:noFill/>
                    </a:lnR>
                    <a:lnT>
                      <a:noFill/>
                    </a:lnT>
                    <a:lnB>
                      <a:noFill/>
                    </a:lnB>
                  </a:tcPr>
                </a:tc>
                <a:tc>
                  <a:txBody>
                    <a:bodyPr/>
                    <a:lstStyle/>
                    <a:p>
                      <a:pPr algn="ctr" fontAlgn="b"/>
                      <a:r>
                        <a:rPr lang="en-US" sz="1000" b="0" i="0" u="none" strike="noStrike">
                          <a:latin typeface="Tahoma"/>
                        </a:rPr>
                        <a:t>37.4</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4480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3100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3880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3880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PQ20/20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62</a:t>
                      </a:r>
                    </a:p>
                  </a:txBody>
                  <a:tcPr marL="0" marR="0" marT="0" marB="0" anchor="b">
                    <a:lnL>
                      <a:noFill/>
                    </a:lnL>
                    <a:lnR>
                      <a:noFill/>
                    </a:lnR>
                    <a:lnT>
                      <a:noFill/>
                    </a:lnT>
                    <a:lnB>
                      <a:noFill/>
                    </a:lnB>
                  </a:tcPr>
                </a:tc>
                <a:tc>
                  <a:txBody>
                    <a:bodyPr/>
                    <a:lstStyle/>
                    <a:p>
                      <a:pPr algn="ctr" fontAlgn="b"/>
                      <a:r>
                        <a:rPr lang="en-US" sz="1000" b="0" i="0" u="none" strike="noStrike">
                          <a:latin typeface="Tahoma"/>
                        </a:rPr>
                        <a:t>65.8</a:t>
                      </a:r>
                    </a:p>
                  </a:txBody>
                  <a:tcPr marL="0" marR="0" marT="0" marB="0" anchor="b">
                    <a:lnL>
                      <a:noFill/>
                    </a:lnL>
                    <a:lnR>
                      <a:noFill/>
                    </a:lnR>
                    <a:lnT>
                      <a:noFill/>
                    </a:lnT>
                    <a:lnB>
                      <a:noFill/>
                    </a:lnB>
                  </a:tcPr>
                </a:tc>
                <a:tc>
                  <a:txBody>
                    <a:bodyPr/>
                    <a:lstStyle/>
                    <a:p>
                      <a:pPr algn="ctr" fontAlgn="b"/>
                      <a:r>
                        <a:rPr lang="en-US" sz="1000" b="0" i="0" u="none" strike="noStrike">
                          <a:latin typeface="Tahoma"/>
                        </a:rPr>
                        <a:t>45.4</a:t>
                      </a:r>
                    </a:p>
                  </a:txBody>
                  <a:tcPr marL="0" marR="0" marT="0" marB="0" anchor="b">
                    <a:lnL>
                      <a:noFill/>
                    </a:lnL>
                    <a:lnR>
                      <a:noFill/>
                    </a:lnR>
                    <a:lnT>
                      <a:noFill/>
                    </a:lnT>
                    <a:lnB>
                      <a:noFill/>
                    </a:lnB>
                  </a:tcPr>
                </a:tc>
                <a:tc>
                  <a:txBody>
                    <a:bodyPr/>
                    <a:lstStyle/>
                    <a:p>
                      <a:pPr algn="ctr" fontAlgn="b"/>
                      <a:r>
                        <a:rPr lang="en-US" sz="1000" b="1" i="0" u="none" strike="noStrike" dirty="0">
                          <a:solidFill>
                            <a:srgbClr val="00FF00"/>
                          </a:solidFill>
                          <a:latin typeface="Tahoma"/>
                        </a:rPr>
                        <a:t>4000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2700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3150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3150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PQ26/20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119</a:t>
                      </a:r>
                    </a:p>
                  </a:txBody>
                  <a:tcPr marL="0" marR="0" marT="0" marB="0" anchor="b">
                    <a:lnL>
                      <a:noFill/>
                    </a:lnL>
                    <a:lnR>
                      <a:noFill/>
                    </a:lnR>
                    <a:lnT>
                      <a:noFill/>
                    </a:lnT>
                    <a:lnB>
                      <a:noFill/>
                    </a:lnB>
                  </a:tcPr>
                </a:tc>
                <a:tc>
                  <a:txBody>
                    <a:bodyPr/>
                    <a:lstStyle/>
                    <a:p>
                      <a:pPr algn="ctr" fontAlgn="b"/>
                      <a:r>
                        <a:rPr lang="en-US" sz="1000" b="0" i="0" u="none" strike="noStrike">
                          <a:latin typeface="Tahoma"/>
                        </a:rPr>
                        <a:t>60.4</a:t>
                      </a:r>
                    </a:p>
                  </a:txBody>
                  <a:tcPr marL="0" marR="0" marT="0" marB="0" anchor="b">
                    <a:lnL>
                      <a:noFill/>
                    </a:lnL>
                    <a:lnR>
                      <a:noFill/>
                    </a:lnR>
                    <a:lnT>
                      <a:noFill/>
                    </a:lnT>
                    <a:lnB>
                      <a:noFill/>
                    </a:lnB>
                  </a:tcPr>
                </a:tc>
                <a:tc>
                  <a:txBody>
                    <a:bodyPr/>
                    <a:lstStyle/>
                    <a:p>
                      <a:pPr algn="ctr" fontAlgn="b"/>
                      <a:r>
                        <a:rPr lang="en-US" sz="1000" b="0" i="0" u="none" strike="noStrike">
                          <a:latin typeface="Tahoma"/>
                        </a:rPr>
                        <a:t>46.3</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7470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5550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6170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6170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PQ26/25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118</a:t>
                      </a:r>
                    </a:p>
                  </a:txBody>
                  <a:tcPr marL="0" marR="0" marT="0" marB="0" anchor="b">
                    <a:lnL>
                      <a:noFill/>
                    </a:lnL>
                    <a:lnR>
                      <a:noFill/>
                    </a:lnR>
                    <a:lnT>
                      <a:noFill/>
                    </a:lnT>
                    <a:lnB>
                      <a:noFill/>
                    </a:lnB>
                  </a:tcPr>
                </a:tc>
                <a:tc>
                  <a:txBody>
                    <a:bodyPr/>
                    <a:lstStyle/>
                    <a:p>
                      <a:pPr algn="ctr" fontAlgn="b"/>
                      <a:r>
                        <a:rPr lang="en-US" sz="1000" b="0" i="0" u="none" strike="noStrike">
                          <a:latin typeface="Tahoma"/>
                        </a:rPr>
                        <a:t>84.5</a:t>
                      </a:r>
                    </a:p>
                  </a:txBody>
                  <a:tcPr marL="0" marR="0" marT="0" marB="0" anchor="b">
                    <a:lnL>
                      <a:noFill/>
                    </a:lnL>
                    <a:lnR>
                      <a:noFill/>
                    </a:lnR>
                    <a:lnT>
                      <a:noFill/>
                    </a:lnT>
                    <a:lnB>
                      <a:noFill/>
                    </a:lnB>
                  </a:tcPr>
                </a:tc>
                <a:tc>
                  <a:txBody>
                    <a:bodyPr/>
                    <a:lstStyle/>
                    <a:p>
                      <a:pPr algn="ctr" fontAlgn="b"/>
                      <a:r>
                        <a:rPr lang="en-US" sz="1000" b="0" i="0" u="none" strike="noStrike">
                          <a:latin typeface="Tahoma"/>
                        </a:rPr>
                        <a:t>55.5</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6520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4500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5250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5250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PQ32/20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170</a:t>
                      </a:r>
                    </a:p>
                  </a:txBody>
                  <a:tcPr marL="0" marR="0" marT="0" marB="0" anchor="b">
                    <a:lnL>
                      <a:noFill/>
                    </a:lnL>
                    <a:lnR>
                      <a:noFill/>
                    </a:lnR>
                    <a:lnT>
                      <a:noFill/>
                    </a:lnT>
                    <a:lnB>
                      <a:noFill/>
                    </a:lnB>
                  </a:tcPr>
                </a:tc>
                <a:tc>
                  <a:txBody>
                    <a:bodyPr/>
                    <a:lstStyle/>
                    <a:p>
                      <a:pPr algn="ctr" fontAlgn="b"/>
                      <a:r>
                        <a:rPr lang="en-US" sz="1000" b="0" i="0" u="none" strike="noStrike">
                          <a:latin typeface="Tahoma"/>
                        </a:rPr>
                        <a:t>80.8</a:t>
                      </a:r>
                    </a:p>
                  </a:txBody>
                  <a:tcPr marL="0" marR="0" marT="0" marB="0" anchor="b">
                    <a:lnL>
                      <a:noFill/>
                    </a:lnL>
                    <a:lnR>
                      <a:noFill/>
                    </a:lnR>
                    <a:lnT>
                      <a:noFill/>
                    </a:lnT>
                    <a:lnB>
                      <a:noFill/>
                    </a:lnB>
                  </a:tcPr>
                </a:tc>
                <a:tc>
                  <a:txBody>
                    <a:bodyPr/>
                    <a:lstStyle/>
                    <a:p>
                      <a:pPr algn="ctr" fontAlgn="b"/>
                      <a:r>
                        <a:rPr lang="en-US" sz="1000" b="0" i="0" u="none" strike="noStrike">
                          <a:latin typeface="Tahoma"/>
                        </a:rPr>
                        <a:t>55.5</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9120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6400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7310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7310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PQ32/30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161</a:t>
                      </a:r>
                    </a:p>
                  </a:txBody>
                  <a:tcPr marL="0" marR="0" marT="0" marB="0" anchor="b">
                    <a:lnL>
                      <a:noFill/>
                    </a:lnL>
                    <a:lnR>
                      <a:noFill/>
                    </a:lnR>
                    <a:lnT>
                      <a:noFill/>
                    </a:lnT>
                    <a:lnB>
                      <a:noFill/>
                    </a:lnB>
                  </a:tcPr>
                </a:tc>
                <a:tc>
                  <a:txBody>
                    <a:bodyPr/>
                    <a:lstStyle/>
                    <a:p>
                      <a:pPr algn="ctr" fontAlgn="b"/>
                      <a:r>
                        <a:rPr lang="en-US" sz="1000" b="0" i="0" u="none" strike="noStrike">
                          <a:latin typeface="Tahoma"/>
                        </a:rPr>
                        <a:t>149.6</a:t>
                      </a:r>
                    </a:p>
                  </a:txBody>
                  <a:tcPr marL="0" marR="0" marT="0" marB="0" anchor="b">
                    <a:lnL>
                      <a:noFill/>
                    </a:lnL>
                    <a:lnR>
                      <a:noFill/>
                    </a:lnR>
                    <a:lnT>
                      <a:noFill/>
                    </a:lnT>
                    <a:lnB>
                      <a:noFill/>
                    </a:lnB>
                  </a:tcPr>
                </a:tc>
                <a:tc>
                  <a:txBody>
                    <a:bodyPr/>
                    <a:lstStyle/>
                    <a:p>
                      <a:pPr algn="ctr" fontAlgn="b"/>
                      <a:r>
                        <a:rPr lang="en-US" sz="1000" b="0" i="0" u="none" strike="noStrike">
                          <a:latin typeface="Tahoma"/>
                        </a:rPr>
                        <a:t>74.6</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7000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4900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5140</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5140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PQ35/35</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196</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220.6</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87.9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7320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4700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993366"/>
                          </a:solidFill>
                          <a:latin typeface="Tahoma"/>
                        </a:rPr>
                        <a:t>4860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FF"/>
                          </a:solidFill>
                          <a:latin typeface="Tahoma"/>
                        </a:rPr>
                        <a:t>4860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0387">
                <a:tc>
                  <a:txBody>
                    <a:bodyPr/>
                    <a:lstStyle/>
                    <a:p>
                      <a:pPr algn="l" fontAlgn="b"/>
                      <a:r>
                        <a:rPr lang="en-US" sz="1000" b="0" i="0" u="none" strike="noStrike">
                          <a:latin typeface="Tahoma"/>
                        </a:rPr>
                        <a:t>PQ40/40*</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201</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326.0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101.9</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FF00"/>
                          </a:solidFill>
                          <a:latin typeface="Tahoma"/>
                        </a:rPr>
                        <a:t>6400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4300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993366"/>
                          </a:solidFill>
                          <a:latin typeface="Tahoma"/>
                        </a:rPr>
                        <a:t>4300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00FF"/>
                          </a:solidFill>
                          <a:latin typeface="Tahoma"/>
                        </a:rPr>
                        <a:t>4300</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0387">
                <a:tc>
                  <a:txBody>
                    <a:bodyPr/>
                    <a:lstStyle/>
                    <a:p>
                      <a:pPr algn="l" fontAlgn="b"/>
                      <a:r>
                        <a:rPr lang="en-US" sz="1000" b="0" i="0" u="none" strike="noStrike">
                          <a:latin typeface="Tahoma"/>
                        </a:rPr>
                        <a:t>PQ50/50*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328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433.0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113.0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9700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6250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993366"/>
                          </a:solidFill>
                          <a:latin typeface="Tahoma"/>
                        </a:rPr>
                        <a:t>6720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FF"/>
                          </a:solidFill>
                          <a:latin typeface="Tahoma"/>
                        </a:rPr>
                        <a:t>6720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0387">
                <a:tc>
                  <a:txBody>
                    <a:bodyPr/>
                    <a:lstStyle/>
                    <a:p>
                      <a:pPr algn="l" fontAlgn="b"/>
                      <a:r>
                        <a:rPr lang="en-US" sz="1000" b="0" i="0" u="none" strike="noStrike">
                          <a:latin typeface="Tahoma"/>
                        </a:rPr>
                        <a:t>Low Profile Series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FF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993366"/>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FF"/>
                          </a:solidFill>
                          <a:latin typeface="Tahoma"/>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30387">
                <a:tc>
                  <a:txBody>
                    <a:bodyPr/>
                    <a:lstStyle/>
                    <a:p>
                      <a:pPr algn="l" fontAlgn="b"/>
                      <a:r>
                        <a:rPr lang="en-US" sz="1000" b="0" i="0" u="none" strike="noStrike">
                          <a:latin typeface="Tahoma"/>
                        </a:rPr>
                        <a:t>LP23/8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31.3</a:t>
                      </a:r>
                    </a:p>
                  </a:txBody>
                  <a:tcPr marL="0" marR="0" marT="0" marB="0" anchor="b">
                    <a:lnL>
                      <a:noFill/>
                    </a:lnL>
                    <a:lnR>
                      <a:noFill/>
                    </a:lnR>
                    <a:lnT>
                      <a:noFill/>
                    </a:lnT>
                    <a:lnB>
                      <a:noFill/>
                    </a:lnB>
                  </a:tcPr>
                </a:tc>
                <a:tc>
                  <a:txBody>
                    <a:bodyPr/>
                    <a:lstStyle/>
                    <a:p>
                      <a:pPr algn="ctr" fontAlgn="b"/>
                      <a:r>
                        <a:rPr lang="en-US" sz="1000" b="0" i="0" u="none" strike="noStrike">
                          <a:latin typeface="Tahoma"/>
                        </a:rPr>
                        <a:t>59.2</a:t>
                      </a:r>
                    </a:p>
                  </a:txBody>
                  <a:tcPr marL="0" marR="0" marT="0" marB="0" anchor="b">
                    <a:lnL>
                      <a:noFill/>
                    </a:lnL>
                    <a:lnR>
                      <a:noFill/>
                    </a:lnR>
                    <a:lnT>
                      <a:noFill/>
                    </a:lnT>
                    <a:lnB>
                      <a:noFill/>
                    </a:lnB>
                  </a:tcPr>
                </a:tc>
                <a:tc>
                  <a:txBody>
                    <a:bodyPr/>
                    <a:lstStyle/>
                    <a:p>
                      <a:pPr algn="ctr" fontAlgn="b"/>
                      <a:r>
                        <a:rPr lang="en-US" sz="1000" b="0" i="0" u="none" strike="noStrike">
                          <a:latin typeface="Tahoma"/>
                        </a:rPr>
                        <a:t>44.1</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1900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1400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1600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LP22/13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67.9</a:t>
                      </a:r>
                    </a:p>
                  </a:txBody>
                  <a:tcPr marL="0" marR="0" marT="0" marB="0" anchor="b">
                    <a:lnL>
                      <a:noFill/>
                    </a:lnL>
                    <a:lnR>
                      <a:noFill/>
                    </a:lnR>
                    <a:lnT>
                      <a:noFill/>
                    </a:lnT>
                    <a:lnB>
                      <a:noFill/>
                    </a:lnB>
                  </a:tcPr>
                </a:tc>
                <a:tc>
                  <a:txBody>
                    <a:bodyPr/>
                    <a:lstStyle/>
                    <a:p>
                      <a:pPr algn="ctr" fontAlgn="b"/>
                      <a:r>
                        <a:rPr lang="en-US" sz="1000" b="0" i="0" u="none" strike="noStrike">
                          <a:latin typeface="Tahoma"/>
                        </a:rPr>
                        <a:t>84.2</a:t>
                      </a:r>
                    </a:p>
                  </a:txBody>
                  <a:tcPr marL="0" marR="0" marT="0" marB="0" anchor="b">
                    <a:lnL>
                      <a:noFill/>
                    </a:lnL>
                    <a:lnR>
                      <a:noFill/>
                    </a:lnR>
                    <a:lnT>
                      <a:noFill/>
                    </a:lnT>
                    <a:lnB>
                      <a:noFill/>
                    </a:lnB>
                  </a:tcPr>
                </a:tc>
                <a:tc>
                  <a:txBody>
                    <a:bodyPr/>
                    <a:lstStyle/>
                    <a:p>
                      <a:pPr algn="ctr" fontAlgn="b"/>
                      <a:r>
                        <a:rPr lang="en-US" sz="1000" b="0" i="0" u="none" strike="noStrike">
                          <a:latin typeface="Tahoma"/>
                        </a:rPr>
                        <a:t>49.0</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3760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2700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3310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LP32/13</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70.3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125.3</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64.0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3240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2200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FF"/>
                          </a:solidFill>
                          <a:latin typeface="Tahoma"/>
                        </a:rPr>
                        <a:t>2630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0387">
                <a:tc>
                  <a:txBody>
                    <a:bodyPr/>
                    <a:lstStyle/>
                    <a:p>
                      <a:pPr algn="l" fontAlgn="b"/>
                      <a:r>
                        <a:rPr lang="en-US" sz="1000" b="0" i="0" u="none" strike="noStrike">
                          <a:latin typeface="Tahoma"/>
                        </a:rPr>
                        <a:t>RM Series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FF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993366"/>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FF"/>
                          </a:solidFill>
                          <a:latin typeface="Tahoma"/>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0774">
                <a:tc>
                  <a:txBody>
                    <a:bodyPr/>
                    <a:lstStyle/>
                    <a:p>
                      <a:pPr algn="l" fontAlgn="b"/>
                      <a:r>
                        <a:rPr lang="en-US" sz="1000" b="0" i="0" u="none" strike="noStrike">
                          <a:latin typeface="Tahoma"/>
                        </a:rPr>
                        <a:t>RM4</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14</a:t>
                      </a:r>
                    </a:p>
                  </a:txBody>
                  <a:tcPr marL="0" marR="0" marT="0" marB="0" anchor="b">
                    <a:lnL>
                      <a:noFill/>
                    </a:lnL>
                    <a:lnR>
                      <a:noFill/>
                    </a:lnR>
                    <a:lnT>
                      <a:noFill/>
                    </a:lnT>
                    <a:lnB>
                      <a:noFill/>
                    </a:lnB>
                  </a:tcPr>
                </a:tc>
                <a:tc>
                  <a:txBody>
                    <a:bodyPr/>
                    <a:lstStyle/>
                    <a:p>
                      <a:pPr algn="ctr" fontAlgn="b"/>
                      <a:r>
                        <a:rPr lang="en-US" sz="1000" b="0" i="0" u="none" strike="noStrike">
                          <a:latin typeface="Tahoma"/>
                        </a:rPr>
                        <a:t>15.6</a:t>
                      </a:r>
                    </a:p>
                  </a:txBody>
                  <a:tcPr marL="0" marR="0" marT="0" marB="0" anchor="b">
                    <a:lnL>
                      <a:noFill/>
                    </a:lnL>
                    <a:lnR>
                      <a:noFill/>
                    </a:lnR>
                    <a:lnT>
                      <a:noFill/>
                    </a:lnT>
                    <a:lnB>
                      <a:noFill/>
                    </a:lnB>
                  </a:tcPr>
                </a:tc>
                <a:tc>
                  <a:txBody>
                    <a:bodyPr/>
                    <a:lstStyle/>
                    <a:p>
                      <a:pPr algn="ctr" fontAlgn="b"/>
                      <a:r>
                        <a:rPr lang="en-US" sz="1000" b="0" i="0" u="none" strike="noStrike">
                          <a:latin typeface="Tahoma"/>
                        </a:rPr>
                        <a:t>22.7</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1300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1000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680 min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60774">
                <a:tc>
                  <a:txBody>
                    <a:bodyPr/>
                    <a:lstStyle/>
                    <a:p>
                      <a:pPr algn="l" fontAlgn="b"/>
                      <a:r>
                        <a:rPr lang="en-US" sz="1000" b="0" i="0" u="none" strike="noStrike" dirty="0">
                          <a:latin typeface="Tahoma"/>
                        </a:rPr>
                        <a:t>RM5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23.7</a:t>
                      </a:r>
                    </a:p>
                  </a:txBody>
                  <a:tcPr marL="0" marR="0" marT="0" marB="0" anchor="b">
                    <a:lnL>
                      <a:noFill/>
                    </a:lnL>
                    <a:lnR>
                      <a:noFill/>
                    </a:lnR>
                    <a:lnT>
                      <a:noFill/>
                    </a:lnT>
                    <a:lnB>
                      <a:noFill/>
                    </a:lnB>
                  </a:tcPr>
                </a:tc>
                <a:tc>
                  <a:txBody>
                    <a:bodyPr/>
                    <a:lstStyle/>
                    <a:p>
                      <a:pPr algn="ctr" fontAlgn="b"/>
                      <a:r>
                        <a:rPr lang="en-US" sz="1000" b="0" i="0" u="none" strike="noStrike">
                          <a:latin typeface="Tahoma"/>
                        </a:rPr>
                        <a:t>18.2</a:t>
                      </a:r>
                    </a:p>
                  </a:txBody>
                  <a:tcPr marL="0" marR="0" marT="0" marB="0" anchor="b">
                    <a:lnL>
                      <a:noFill/>
                    </a:lnL>
                    <a:lnR>
                      <a:noFill/>
                    </a:lnR>
                    <a:lnT>
                      <a:noFill/>
                    </a:lnT>
                    <a:lnB>
                      <a:noFill/>
                    </a:lnB>
                  </a:tcPr>
                </a:tc>
                <a:tc>
                  <a:txBody>
                    <a:bodyPr/>
                    <a:lstStyle/>
                    <a:p>
                      <a:pPr algn="ctr" fontAlgn="b"/>
                      <a:r>
                        <a:rPr lang="en-US" sz="1000" b="0" i="0" u="none" strike="noStrike">
                          <a:latin typeface="Tahoma"/>
                        </a:rPr>
                        <a:t>22.4</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2200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1700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1250 min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RM6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36.6</a:t>
                      </a:r>
                    </a:p>
                  </a:txBody>
                  <a:tcPr marL="0" marR="0" marT="0" marB="0" anchor="b">
                    <a:lnL>
                      <a:noFill/>
                    </a:lnL>
                    <a:lnR>
                      <a:noFill/>
                    </a:lnR>
                    <a:lnT>
                      <a:noFill/>
                    </a:lnT>
                    <a:lnB>
                      <a:noFill/>
                    </a:lnB>
                  </a:tcPr>
                </a:tc>
                <a:tc>
                  <a:txBody>
                    <a:bodyPr/>
                    <a:lstStyle/>
                    <a:p>
                      <a:pPr algn="ctr" fontAlgn="b"/>
                      <a:r>
                        <a:rPr lang="en-US" sz="1000" b="0" i="0" u="none" strike="noStrike">
                          <a:latin typeface="Tahoma"/>
                        </a:rPr>
                        <a:t>26.0</a:t>
                      </a:r>
                    </a:p>
                  </a:txBody>
                  <a:tcPr marL="0" marR="0" marT="0" marB="0" anchor="b">
                    <a:lnL>
                      <a:noFill/>
                    </a:lnL>
                    <a:lnR>
                      <a:noFill/>
                    </a:lnR>
                    <a:lnT>
                      <a:noFill/>
                    </a:lnT>
                    <a:lnB>
                      <a:noFill/>
                    </a:lnB>
                  </a:tcPr>
                </a:tc>
                <a:tc>
                  <a:txBody>
                    <a:bodyPr/>
                    <a:lstStyle/>
                    <a:p>
                      <a:pPr algn="ctr" fontAlgn="b"/>
                      <a:r>
                        <a:rPr lang="en-US" sz="1000" b="0" i="0" u="none" strike="noStrike">
                          <a:latin typeface="Tahoma"/>
                        </a:rPr>
                        <a:t>28.6</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3040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2100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2450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60774">
                <a:tc>
                  <a:txBody>
                    <a:bodyPr/>
                    <a:lstStyle/>
                    <a:p>
                      <a:pPr algn="l" fontAlgn="b"/>
                      <a:r>
                        <a:rPr lang="en-US" sz="1000" b="0" i="0" u="none" strike="noStrike">
                          <a:latin typeface="Tahoma"/>
                        </a:rPr>
                        <a:t>RM8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64</a:t>
                      </a:r>
                    </a:p>
                  </a:txBody>
                  <a:tcPr marL="0" marR="0" marT="0" marB="0" anchor="b">
                    <a:lnL>
                      <a:noFill/>
                    </a:lnL>
                    <a:lnR>
                      <a:noFill/>
                    </a:lnR>
                    <a:lnT>
                      <a:noFill/>
                    </a:lnT>
                    <a:lnB>
                      <a:noFill/>
                    </a:lnB>
                  </a:tcPr>
                </a:tc>
                <a:tc>
                  <a:txBody>
                    <a:bodyPr/>
                    <a:lstStyle/>
                    <a:p>
                      <a:pPr algn="ctr" fontAlgn="b"/>
                      <a:r>
                        <a:rPr lang="en-US" sz="1000" b="0" i="0" u="none" strike="noStrike">
                          <a:latin typeface="Tahoma"/>
                        </a:rPr>
                        <a:t>48.9</a:t>
                      </a:r>
                    </a:p>
                  </a:txBody>
                  <a:tcPr marL="0" marR="0" marT="0" marB="0" anchor="b">
                    <a:lnL>
                      <a:noFill/>
                    </a:lnL>
                    <a:lnR>
                      <a:noFill/>
                    </a:lnR>
                    <a:lnT>
                      <a:noFill/>
                    </a:lnT>
                    <a:lnB>
                      <a:noFill/>
                    </a:lnB>
                  </a:tcPr>
                </a:tc>
                <a:tc>
                  <a:txBody>
                    <a:bodyPr/>
                    <a:lstStyle/>
                    <a:p>
                      <a:pPr algn="ctr" fontAlgn="b"/>
                      <a:r>
                        <a:rPr lang="en-US" sz="1000" b="0" i="0" u="none" strike="noStrike">
                          <a:latin typeface="Tahoma"/>
                        </a:rPr>
                        <a:t>38.0</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5000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3000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1950 min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30387">
                <a:tc>
                  <a:txBody>
                    <a:bodyPr/>
                    <a:lstStyle/>
                    <a:p>
                      <a:pPr algn="l" fontAlgn="b"/>
                      <a:r>
                        <a:rPr lang="en-US" sz="1000" b="0" i="0" u="none" strike="noStrike">
                          <a:latin typeface="Tahoma"/>
                        </a:rPr>
                        <a:t>RM10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98</a:t>
                      </a:r>
                    </a:p>
                  </a:txBody>
                  <a:tcPr marL="0" marR="0" marT="0" marB="0" anchor="b">
                    <a:lnL>
                      <a:noFill/>
                    </a:lnL>
                    <a:lnR>
                      <a:noFill/>
                    </a:lnR>
                    <a:lnT>
                      <a:noFill/>
                    </a:lnT>
                    <a:lnB>
                      <a:noFill/>
                    </a:lnB>
                  </a:tcPr>
                </a:tc>
                <a:tc>
                  <a:txBody>
                    <a:bodyPr/>
                    <a:lstStyle/>
                    <a:p>
                      <a:pPr algn="ctr" fontAlgn="b"/>
                      <a:r>
                        <a:rPr lang="en-US" sz="1000" b="0" i="0" u="none" strike="noStrike">
                          <a:latin typeface="Tahoma"/>
                        </a:rPr>
                        <a:t>69.5</a:t>
                      </a:r>
                    </a:p>
                  </a:txBody>
                  <a:tcPr marL="0" marR="0" marT="0" marB="0" anchor="b">
                    <a:lnL>
                      <a:noFill/>
                    </a:lnL>
                    <a:lnR>
                      <a:noFill/>
                    </a:lnR>
                    <a:lnT>
                      <a:noFill/>
                    </a:lnT>
                    <a:lnB>
                      <a:noFill/>
                    </a:lnB>
                  </a:tcPr>
                </a:tc>
                <a:tc>
                  <a:txBody>
                    <a:bodyPr/>
                    <a:lstStyle/>
                    <a:p>
                      <a:pPr algn="ctr" fontAlgn="b"/>
                      <a:r>
                        <a:rPr lang="en-US" sz="1000" b="0" i="0" u="none" strike="noStrike">
                          <a:latin typeface="Tahoma"/>
                        </a:rPr>
                        <a:t>44.0</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6300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4200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4850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60774">
                <a:tc>
                  <a:txBody>
                    <a:bodyPr/>
                    <a:lstStyle/>
                    <a:p>
                      <a:pPr algn="l" fontAlgn="b"/>
                      <a:r>
                        <a:rPr lang="en-US" sz="1000" b="0" i="0" u="none" strike="noStrike">
                          <a:latin typeface="Tahoma"/>
                        </a:rPr>
                        <a:t>RM12</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140</a:t>
                      </a:r>
                    </a:p>
                  </a:txBody>
                  <a:tcPr marL="0" marR="0" marT="0" marB="0" anchor="b">
                    <a:lnL>
                      <a:noFill/>
                    </a:lnL>
                    <a:lnR>
                      <a:noFill/>
                    </a:lnR>
                    <a:lnT>
                      <a:noFill/>
                    </a:lnT>
                    <a:lnB>
                      <a:noFill/>
                    </a:lnB>
                  </a:tcPr>
                </a:tc>
                <a:tc>
                  <a:txBody>
                    <a:bodyPr/>
                    <a:lstStyle/>
                    <a:p>
                      <a:pPr algn="ctr" fontAlgn="b"/>
                      <a:r>
                        <a:rPr lang="en-US" sz="1000" b="0" i="0" u="none" strike="noStrike">
                          <a:latin typeface="Tahoma"/>
                        </a:rPr>
                        <a:t>110.0</a:t>
                      </a:r>
                    </a:p>
                  </a:txBody>
                  <a:tcPr marL="0" marR="0" marT="0" marB="0" anchor="b">
                    <a:lnL>
                      <a:noFill/>
                    </a:lnL>
                    <a:lnR>
                      <a:noFill/>
                    </a:lnR>
                    <a:lnT>
                      <a:noFill/>
                    </a:lnT>
                    <a:lnB>
                      <a:noFill/>
                    </a:lnB>
                  </a:tcPr>
                </a:tc>
                <a:tc>
                  <a:txBody>
                    <a:bodyPr/>
                    <a:lstStyle/>
                    <a:p>
                      <a:pPr algn="ctr" fontAlgn="b"/>
                      <a:r>
                        <a:rPr lang="en-US" sz="1000" b="0" i="0" u="none" strike="noStrike">
                          <a:latin typeface="Tahoma"/>
                        </a:rPr>
                        <a:t>56.9</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6500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5050</a:t>
                      </a:r>
                    </a:p>
                  </a:txBody>
                  <a:tcPr marL="0" marR="0" marT="0" marB="0" anchor="b">
                    <a:lnL>
                      <a:noFill/>
                    </a:lnL>
                    <a:lnR>
                      <a:noFill/>
                    </a:lnR>
                    <a:lnT>
                      <a:noFill/>
                    </a:lnT>
                    <a:lnB>
                      <a:noFill/>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00FF"/>
                          </a:solidFill>
                          <a:latin typeface="Tahoma"/>
                        </a:rPr>
                        <a:t>4150 min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260774">
                <a:tc>
                  <a:txBody>
                    <a:bodyPr/>
                    <a:lstStyle/>
                    <a:p>
                      <a:pPr algn="l" fontAlgn="b"/>
                      <a:r>
                        <a:rPr lang="en-US" sz="1000" b="0" i="0" u="none" strike="noStrike">
                          <a:latin typeface="Tahoma"/>
                        </a:rPr>
                        <a:t>RM14</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178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155.0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69.0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9300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6100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993366"/>
                          </a:solidFill>
                          <a:latin typeface="Tahoma"/>
                        </a:rPr>
                        <a:t>N/A</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FF"/>
                          </a:solidFill>
                          <a:latin typeface="Tahoma"/>
                        </a:rPr>
                        <a:t>4600 min</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60774">
                <a:tc gridSpan="3">
                  <a:txBody>
                    <a:bodyPr/>
                    <a:lstStyle/>
                    <a:p>
                      <a:pPr algn="l" fontAlgn="b"/>
                      <a:r>
                        <a:rPr lang="en-US" sz="1000" b="0" i="0" u="none" strike="noStrike">
                          <a:latin typeface="Tahoma"/>
                        </a:rPr>
                        <a:t>* Large cores require alternate manufacturing procedures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fontAlgn="b"/>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a:solidFill>
                          <a:srgbClr val="993366"/>
                        </a:solidFill>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pic>
        <p:nvPicPr>
          <p:cNvPr id="5" name="Picture 4" descr="TDK-logo-2"/>
          <p:cNvPicPr>
            <a:picLocks noChangeAspect="1" noChangeArrowheads="1"/>
          </p:cNvPicPr>
          <p:nvPr/>
        </p:nvPicPr>
        <p:blipFill>
          <a:blip r:embed="rId2" cstate="print"/>
          <a:srcRect/>
          <a:stretch>
            <a:fillRect/>
          </a:stretch>
        </p:blipFill>
        <p:spPr bwMode="auto">
          <a:xfrm>
            <a:off x="76200" y="22240875"/>
            <a:ext cx="1609725" cy="371475"/>
          </a:xfrm>
          <a:prstGeom prst="rect">
            <a:avLst/>
          </a:prstGeom>
          <a:noFill/>
          <a:ln w="9525">
            <a:noFill/>
            <a:miter lim="800000"/>
            <a:headEnd/>
            <a:tailEnd/>
          </a:ln>
        </p:spPr>
      </p:pic>
      <p:pic>
        <p:nvPicPr>
          <p:cNvPr id="6" name="Picture 5" descr="MHW Logo Powerful Solution blue"/>
          <p:cNvPicPr>
            <a:picLocks noChangeAspect="1" noChangeArrowheads="1"/>
          </p:cNvPicPr>
          <p:nvPr/>
        </p:nvPicPr>
        <p:blipFill>
          <a:blip r:embed="rId3"/>
          <a:srcRect/>
          <a:stretch>
            <a:fillRect/>
          </a:stretch>
        </p:blipFill>
        <p:spPr bwMode="auto">
          <a:xfrm>
            <a:off x="8096250" y="22231350"/>
            <a:ext cx="1343025" cy="7810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304800"/>
          <a:ext cx="8000999" cy="5965360"/>
        </p:xfrm>
        <a:graphic>
          <a:graphicData uri="http://schemas.openxmlformats.org/drawingml/2006/table">
            <a:tbl>
              <a:tblPr/>
              <a:tblGrid>
                <a:gridCol w="1583530"/>
                <a:gridCol w="1577623"/>
                <a:gridCol w="901671"/>
                <a:gridCol w="787635"/>
                <a:gridCol w="787635"/>
                <a:gridCol w="787635"/>
                <a:gridCol w="787635"/>
                <a:gridCol w="787635"/>
              </a:tblGrid>
              <a:tr h="144707">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solidFill>
                          <a:srgbClr val="993366"/>
                        </a:solidFill>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r>
              <a:tr h="335280">
                <a:tc>
                  <a:txBody>
                    <a:bodyPr/>
                    <a:lstStyle/>
                    <a:p>
                      <a:pPr algn="l" fontAlgn="b"/>
                      <a:r>
                        <a:rPr lang="en-US" sz="1000" b="0" i="0" u="none" strike="noStrike">
                          <a:latin typeface="Tahoma"/>
                        </a:rPr>
                        <a:t>Available Core Sizes</a:t>
                      </a:r>
                    </a:p>
                  </a:txBody>
                  <a:tcPr marL="0" marR="0" marT="0" marB="0">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solidFill>
                          <a:srgbClr val="993366"/>
                        </a:solidFill>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r>
              <a:tr h="144707">
                <a:tc gridSpan="8">
                  <a:txBody>
                    <a:bodyPr/>
                    <a:lstStyle/>
                    <a:p>
                      <a:pPr algn="ctr" fontAlgn="b"/>
                      <a:r>
                        <a:rPr lang="en-US" sz="1000" b="0" i="0" u="none" strike="noStrike" dirty="0">
                          <a:latin typeface="Tahoma"/>
                        </a:rPr>
                        <a:t>Data as of October 8   2008</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44707">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endParaRPr lang="en-US"/>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endParaRPr lang="en-US" sz="1000" b="0" i="0" u="none" strike="noStrike">
                        <a:solidFill>
                          <a:srgbClr val="993366"/>
                        </a:solidFill>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c>
                  <a:txBody>
                    <a:bodyPr/>
                    <a:lstStyle/>
                    <a:p>
                      <a:pPr algn="l" fontAlgn="b"/>
                      <a:endParaRPr lang="en-US" sz="1000" b="0" i="0" u="none" strike="noStrike">
                        <a:latin typeface="Tahoma"/>
                      </a:endParaRPr>
                    </a:p>
                  </a:txBody>
                  <a:tcPr marL="0" marR="0" marT="0" marB="0" anchor="b">
                    <a:lnL>
                      <a:noFill/>
                    </a:lnL>
                    <a:lnR>
                      <a:noFill/>
                    </a:lnR>
                    <a:lnT>
                      <a:noFill/>
                    </a:lnT>
                    <a:lnB>
                      <a:noFill/>
                    </a:lnB>
                  </a:tcPr>
                </a:tc>
              </a:tr>
              <a:tr h="144707">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993366"/>
                        </a:solidFill>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latin typeface="Tahoma"/>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74496">
                <a:tc>
                  <a:txBody>
                    <a:bodyPr/>
                    <a:lstStyle/>
                    <a:p>
                      <a:pPr algn="l" fontAlgn="b"/>
                      <a:r>
                        <a:rPr lang="en-US" sz="1000" b="0" i="0" u="none" strike="noStrike">
                          <a:latin typeface="Tahoma"/>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A</a:t>
                      </a:r>
                      <a:r>
                        <a:rPr lang="en-US" sz="1000" b="0" i="0" u="none" strike="noStrike" baseline="-25000">
                          <a:latin typeface="Tahoma"/>
                        </a:rPr>
                        <a:t>e</a:t>
                      </a:r>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A</a:t>
                      </a:r>
                      <a:r>
                        <a:rPr lang="en-US" sz="1000" b="0" i="0" u="none" strike="noStrike" baseline="-25000">
                          <a:latin typeface="Tahoma"/>
                        </a:rPr>
                        <a:t>cw</a:t>
                      </a:r>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ℓ</a:t>
                      </a:r>
                      <a:r>
                        <a:rPr lang="en-US" sz="1000" b="0" i="0" u="none" strike="noStrike" baseline="-25000">
                          <a:latin typeface="Tahoma"/>
                        </a:rPr>
                        <a:t>e</a:t>
                      </a:r>
                      <a:endParaRPr lang="en-US" sz="1000" b="0" i="0" u="none" strike="noStrike">
                        <a:latin typeface="Tahoma"/>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FF00"/>
                          </a:solidFill>
                          <a:latin typeface="Tahoma"/>
                        </a:rPr>
                        <a:t>PC95</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PC90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993366"/>
                          </a:solidFill>
                          <a:latin typeface="Tahoma"/>
                        </a:rPr>
                        <a:t>PC47</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00FF"/>
                          </a:solidFill>
                          <a:latin typeface="Tahoma"/>
                        </a:rPr>
                        <a:t>PC40/PC44</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4496">
                <a:tc>
                  <a:txBody>
                    <a:bodyPr/>
                    <a:lstStyle/>
                    <a:p>
                      <a:pPr algn="l" fontAlgn="b"/>
                      <a:r>
                        <a:rPr lang="en-US" sz="1000" b="0" i="0" u="none" strike="noStrike">
                          <a:latin typeface="Tahoma"/>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 mm</a:t>
                      </a:r>
                      <a:r>
                        <a:rPr lang="en-US" sz="1000" b="0" i="0" u="none" strike="noStrike" baseline="30000">
                          <a:latin typeface="Tahoma"/>
                        </a:rPr>
                        <a:t>2</a:t>
                      </a:r>
                      <a:r>
                        <a:rPr lang="en-US" sz="1000" b="0" i="0" u="none" strike="noStrike">
                          <a:latin typeface="Tahom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 mm</a:t>
                      </a:r>
                      <a:r>
                        <a:rPr lang="en-US" sz="1000" b="0" i="0" u="none" strike="noStrike" baseline="30000">
                          <a:latin typeface="Tahoma"/>
                        </a:rPr>
                        <a:t>2</a:t>
                      </a:r>
                      <a:r>
                        <a:rPr lang="en-US" sz="1000" b="0" i="0" u="none" strike="noStrike">
                          <a:latin typeface="Tahom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 mm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 25%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 25%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993366"/>
                          </a:solidFill>
                          <a:latin typeface="Tahoma"/>
                        </a:rPr>
                        <a:t>± 25%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FF"/>
                          </a:solidFill>
                          <a:latin typeface="Tahoma"/>
                        </a:rPr>
                        <a:t>± 25%</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2032">
                <a:tc>
                  <a:txBody>
                    <a:bodyPr/>
                    <a:lstStyle/>
                    <a:p>
                      <a:pPr algn="l" fontAlgn="b"/>
                      <a:r>
                        <a:rPr lang="en-US" sz="1000" b="0" i="0" u="none" strike="noStrike">
                          <a:latin typeface="Tahoma"/>
                        </a:rPr>
                        <a:t>EPC Series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solidFill>
                            <a:srgbClr val="993366"/>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4707">
                <a:tc>
                  <a:txBody>
                    <a:bodyPr/>
                    <a:lstStyle/>
                    <a:p>
                      <a:pPr algn="l" fontAlgn="b"/>
                      <a:r>
                        <a:rPr lang="en-US" sz="1000" b="0" i="0" u="none" strike="noStrike">
                          <a:latin typeface="Tahoma"/>
                        </a:rPr>
                        <a:t>EPC10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9.39</a:t>
                      </a:r>
                    </a:p>
                  </a:txBody>
                  <a:tcPr marL="0" marR="0" marT="0" marB="0" anchor="b">
                    <a:lnL>
                      <a:noFill/>
                    </a:lnL>
                    <a:lnR>
                      <a:noFill/>
                    </a:lnR>
                    <a:lnT>
                      <a:noFill/>
                    </a:lnT>
                    <a:lnB>
                      <a:noFill/>
                    </a:lnB>
                  </a:tcPr>
                </a:tc>
                <a:tc>
                  <a:txBody>
                    <a:bodyPr/>
                    <a:lstStyle/>
                    <a:p>
                      <a:pPr algn="ctr" fontAlgn="b"/>
                      <a:r>
                        <a:rPr lang="en-US" sz="1000" b="0" i="0" u="none" strike="noStrike">
                          <a:latin typeface="Tahoma"/>
                        </a:rPr>
                        <a:t>7.7</a:t>
                      </a:r>
                    </a:p>
                  </a:txBody>
                  <a:tcPr marL="0" marR="0" marT="0" marB="0" anchor="b">
                    <a:lnL>
                      <a:noFill/>
                    </a:lnL>
                    <a:lnR>
                      <a:noFill/>
                    </a:lnR>
                    <a:lnT>
                      <a:noFill/>
                    </a:lnT>
                    <a:lnB>
                      <a:noFill/>
                    </a:lnB>
                  </a:tcPr>
                </a:tc>
                <a:tc>
                  <a:txBody>
                    <a:bodyPr/>
                    <a:lstStyle/>
                    <a:p>
                      <a:pPr algn="ctr" fontAlgn="b"/>
                      <a:r>
                        <a:rPr lang="en-US" sz="1000" b="0" i="0" u="none" strike="noStrike">
                          <a:latin typeface="Tahoma"/>
                        </a:rPr>
                        <a:t>17.8</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1040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900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EPC13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12.5</a:t>
                      </a:r>
                    </a:p>
                  </a:txBody>
                  <a:tcPr marL="0" marR="0" marT="0" marB="0" anchor="b">
                    <a:lnL>
                      <a:noFill/>
                    </a:lnL>
                    <a:lnR>
                      <a:noFill/>
                    </a:lnR>
                    <a:lnT>
                      <a:noFill/>
                    </a:lnT>
                    <a:lnB>
                      <a:noFill/>
                    </a:lnB>
                  </a:tcPr>
                </a:tc>
                <a:tc>
                  <a:txBody>
                    <a:bodyPr/>
                    <a:lstStyle/>
                    <a:p>
                      <a:pPr algn="ctr" fontAlgn="b"/>
                      <a:r>
                        <a:rPr lang="en-US" sz="1000" b="0" i="0" u="none" strike="noStrike">
                          <a:latin typeface="Tahoma"/>
                        </a:rPr>
                        <a:t>23.0</a:t>
                      </a:r>
                    </a:p>
                  </a:txBody>
                  <a:tcPr marL="0" marR="0" marT="0" marB="0" anchor="b">
                    <a:lnL>
                      <a:noFill/>
                    </a:lnL>
                    <a:lnR>
                      <a:noFill/>
                    </a:lnR>
                    <a:lnT>
                      <a:noFill/>
                    </a:lnT>
                    <a:lnB>
                      <a:noFill/>
                    </a:lnB>
                  </a:tcPr>
                </a:tc>
                <a:tc>
                  <a:txBody>
                    <a:bodyPr/>
                    <a:lstStyle/>
                    <a:p>
                      <a:pPr algn="ctr" fontAlgn="b"/>
                      <a:r>
                        <a:rPr lang="en-US" sz="1000" b="0" i="0" u="none" strike="noStrike">
                          <a:latin typeface="Tahoma"/>
                        </a:rPr>
                        <a:t>30.6</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1060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800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870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EPC17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22.8</a:t>
                      </a:r>
                    </a:p>
                  </a:txBody>
                  <a:tcPr marL="0" marR="0" marT="0" marB="0" anchor="b">
                    <a:lnL>
                      <a:noFill/>
                    </a:lnL>
                    <a:lnR>
                      <a:noFill/>
                    </a:lnR>
                    <a:lnT>
                      <a:noFill/>
                    </a:lnT>
                    <a:lnB>
                      <a:noFill/>
                    </a:lnB>
                  </a:tcPr>
                </a:tc>
                <a:tc>
                  <a:txBody>
                    <a:bodyPr/>
                    <a:lstStyle/>
                    <a:p>
                      <a:pPr algn="ctr" fontAlgn="b"/>
                      <a:r>
                        <a:rPr lang="en-US" sz="1000" b="0" i="0" u="none" strike="noStrike">
                          <a:latin typeface="Tahoma"/>
                        </a:rPr>
                        <a:t>18.7</a:t>
                      </a:r>
                    </a:p>
                  </a:txBody>
                  <a:tcPr marL="0" marR="0" marT="0" marB="0" anchor="b">
                    <a:lnL>
                      <a:noFill/>
                    </a:lnL>
                    <a:lnR>
                      <a:noFill/>
                    </a:lnR>
                    <a:lnT>
                      <a:noFill/>
                    </a:lnT>
                    <a:lnB>
                      <a:noFill/>
                    </a:lnB>
                  </a:tcPr>
                </a:tc>
                <a:tc>
                  <a:txBody>
                    <a:bodyPr/>
                    <a:lstStyle/>
                    <a:p>
                      <a:pPr algn="ctr" fontAlgn="b"/>
                      <a:r>
                        <a:rPr lang="en-US" sz="1000" b="0" i="0" u="none" strike="noStrike">
                          <a:latin typeface="Tahoma"/>
                        </a:rPr>
                        <a:t>40.2</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1500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1100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1150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EPC19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22.7</a:t>
                      </a:r>
                    </a:p>
                  </a:txBody>
                  <a:tcPr marL="0" marR="0" marT="0" marB="0" anchor="b">
                    <a:lnL>
                      <a:noFill/>
                    </a:lnL>
                    <a:lnR>
                      <a:noFill/>
                    </a:lnR>
                    <a:lnT>
                      <a:noFill/>
                    </a:lnT>
                    <a:lnB>
                      <a:noFill/>
                    </a:lnB>
                  </a:tcPr>
                </a:tc>
                <a:tc>
                  <a:txBody>
                    <a:bodyPr/>
                    <a:lstStyle/>
                    <a:p>
                      <a:pPr algn="ctr" fontAlgn="b"/>
                      <a:r>
                        <a:rPr lang="en-US" sz="1000" b="0" i="0" u="none" strike="noStrike">
                          <a:latin typeface="Tahoma"/>
                        </a:rPr>
                        <a:t>54.4</a:t>
                      </a:r>
                    </a:p>
                  </a:txBody>
                  <a:tcPr marL="0" marR="0" marT="0" marB="0" anchor="b">
                    <a:lnL>
                      <a:noFill/>
                    </a:lnL>
                    <a:lnR>
                      <a:noFill/>
                    </a:lnR>
                    <a:lnT>
                      <a:noFill/>
                    </a:lnT>
                    <a:lnB>
                      <a:noFill/>
                    </a:lnB>
                  </a:tcPr>
                </a:tc>
                <a:tc>
                  <a:txBody>
                    <a:bodyPr/>
                    <a:lstStyle/>
                    <a:p>
                      <a:pPr algn="ctr" fontAlgn="b"/>
                      <a:r>
                        <a:rPr lang="en-US" sz="1000" b="0" i="0" u="none" strike="noStrike">
                          <a:latin typeface="Tahoma"/>
                        </a:rPr>
                        <a:t>46.1</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1400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940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940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EPC25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46.4</a:t>
                      </a:r>
                    </a:p>
                  </a:txBody>
                  <a:tcPr marL="0" marR="0" marT="0" marB="0" anchor="b">
                    <a:lnL>
                      <a:noFill/>
                    </a:lnL>
                    <a:lnR>
                      <a:noFill/>
                    </a:lnR>
                    <a:lnT>
                      <a:noFill/>
                    </a:lnT>
                    <a:lnB>
                      <a:noFill/>
                    </a:lnB>
                  </a:tcPr>
                </a:tc>
                <a:tc>
                  <a:txBody>
                    <a:bodyPr/>
                    <a:lstStyle/>
                    <a:p>
                      <a:pPr algn="ctr" fontAlgn="b"/>
                      <a:r>
                        <a:rPr lang="en-US" sz="1000" b="0" i="0" u="none" strike="noStrike">
                          <a:latin typeface="Tahoma"/>
                        </a:rPr>
                        <a:t>85.5</a:t>
                      </a:r>
                    </a:p>
                  </a:txBody>
                  <a:tcPr marL="0" marR="0" marT="0" marB="0" anchor="b">
                    <a:lnL>
                      <a:noFill/>
                    </a:lnL>
                    <a:lnR>
                      <a:noFill/>
                    </a:lnR>
                    <a:lnT>
                      <a:noFill/>
                    </a:lnT>
                    <a:lnB>
                      <a:noFill/>
                    </a:lnB>
                  </a:tcPr>
                </a:tc>
                <a:tc>
                  <a:txBody>
                    <a:bodyPr/>
                    <a:lstStyle/>
                    <a:p>
                      <a:pPr algn="ctr" fontAlgn="b"/>
                      <a:r>
                        <a:rPr lang="en-US" sz="1000" b="0" i="0" u="none" strike="noStrike">
                          <a:latin typeface="Tahoma"/>
                        </a:rPr>
                        <a:t>59.2</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2200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1400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1560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EPC25B</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33.3</a:t>
                      </a:r>
                    </a:p>
                  </a:txBody>
                  <a:tcPr marL="0" marR="0" marT="0" marB="0" anchor="b">
                    <a:lnL>
                      <a:noFill/>
                    </a:lnL>
                    <a:lnR>
                      <a:noFill/>
                    </a:lnR>
                    <a:lnT>
                      <a:noFill/>
                    </a:lnT>
                    <a:lnB>
                      <a:noFill/>
                    </a:lnB>
                  </a:tcPr>
                </a:tc>
                <a:tc>
                  <a:txBody>
                    <a:bodyPr/>
                    <a:lstStyle/>
                    <a:p>
                      <a:pPr algn="ctr" fontAlgn="b"/>
                      <a:r>
                        <a:rPr lang="en-US" sz="1000" b="0" i="0" u="none" strike="noStrike">
                          <a:latin typeface="Tahoma"/>
                        </a:rPr>
                        <a:t>62.1</a:t>
                      </a:r>
                    </a:p>
                  </a:txBody>
                  <a:tcPr marL="0" marR="0" marT="0" marB="0" anchor="b">
                    <a:lnL>
                      <a:noFill/>
                    </a:lnL>
                    <a:lnR>
                      <a:noFill/>
                    </a:lnR>
                    <a:lnT>
                      <a:noFill/>
                    </a:lnT>
                    <a:lnB>
                      <a:noFill/>
                    </a:lnB>
                  </a:tcPr>
                </a:tc>
                <a:tc>
                  <a:txBody>
                    <a:bodyPr/>
                    <a:lstStyle/>
                    <a:p>
                      <a:pPr algn="ctr" fontAlgn="b"/>
                      <a:r>
                        <a:rPr lang="en-US" sz="1000" b="0" i="0" u="none" strike="noStrike">
                          <a:latin typeface="Tahoma"/>
                        </a:rPr>
                        <a:t>46.2</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2200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1400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1560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EPC27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54.6</a:t>
                      </a:r>
                    </a:p>
                  </a:txBody>
                  <a:tcPr marL="0" marR="0" marT="0" marB="0" anchor="b">
                    <a:lnL>
                      <a:noFill/>
                    </a:lnL>
                    <a:lnR>
                      <a:noFill/>
                    </a:lnR>
                    <a:lnT>
                      <a:noFill/>
                    </a:lnT>
                    <a:lnB>
                      <a:noFill/>
                    </a:lnB>
                  </a:tcPr>
                </a:tc>
                <a:tc>
                  <a:txBody>
                    <a:bodyPr/>
                    <a:lstStyle/>
                    <a:p>
                      <a:pPr algn="ctr" fontAlgn="b"/>
                      <a:r>
                        <a:rPr lang="en-US" sz="1000" b="0" i="0" u="none" strike="noStrike">
                          <a:latin typeface="Tahoma"/>
                        </a:rPr>
                        <a:t>108.0</a:t>
                      </a:r>
                    </a:p>
                  </a:txBody>
                  <a:tcPr marL="0" marR="0" marT="0" marB="0" anchor="b">
                    <a:lnL>
                      <a:noFill/>
                    </a:lnL>
                    <a:lnR>
                      <a:noFill/>
                    </a:lnR>
                    <a:lnT>
                      <a:noFill/>
                    </a:lnT>
                    <a:lnB>
                      <a:noFill/>
                    </a:lnB>
                  </a:tcPr>
                </a:tc>
                <a:tc>
                  <a:txBody>
                    <a:bodyPr/>
                    <a:lstStyle/>
                    <a:p>
                      <a:pPr algn="ctr" fontAlgn="b"/>
                      <a:r>
                        <a:rPr lang="en-US" sz="1000" b="0" i="0" u="none" strike="noStrike">
                          <a:latin typeface="Tahoma"/>
                        </a:rPr>
                        <a:t>73.1</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2200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1400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1540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EPC30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61</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60.4</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55.9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2300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1700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N/A</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70C0"/>
                          </a:solidFill>
                          <a:latin typeface="Tahoma"/>
                        </a:rPr>
                        <a:t>1570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2032">
                <a:tc>
                  <a:txBody>
                    <a:bodyPr/>
                    <a:lstStyle/>
                    <a:p>
                      <a:pPr algn="l" fontAlgn="b"/>
                      <a:r>
                        <a:rPr lang="en-US" sz="1000" b="0" i="0" u="none" strike="noStrike">
                          <a:latin typeface="Tahoma"/>
                        </a:rPr>
                        <a:t>EE Series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FF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70C0"/>
                          </a:solidFill>
                          <a:latin typeface="Tahoma"/>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4707">
                <a:tc>
                  <a:txBody>
                    <a:bodyPr/>
                    <a:lstStyle/>
                    <a:p>
                      <a:pPr algn="l" fontAlgn="b"/>
                      <a:r>
                        <a:rPr lang="en-US" sz="1000" b="0" i="0" u="none" strike="noStrike">
                          <a:latin typeface="Tahoma"/>
                        </a:rPr>
                        <a:t>EE10/11</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12.1</a:t>
                      </a:r>
                    </a:p>
                  </a:txBody>
                  <a:tcPr marL="0" marR="0" marT="0" marB="0" anchor="b">
                    <a:lnL>
                      <a:noFill/>
                    </a:lnL>
                    <a:lnR>
                      <a:noFill/>
                    </a:lnR>
                    <a:lnT>
                      <a:noFill/>
                    </a:lnT>
                    <a:lnB>
                      <a:noFill/>
                    </a:lnB>
                  </a:tcPr>
                </a:tc>
                <a:tc>
                  <a:txBody>
                    <a:bodyPr/>
                    <a:lstStyle/>
                    <a:p>
                      <a:pPr algn="ctr" fontAlgn="b"/>
                      <a:r>
                        <a:rPr lang="en-US" sz="1000" b="0" i="0" u="none" strike="noStrike">
                          <a:latin typeface="Tahoma"/>
                        </a:rPr>
                        <a:t>23.3</a:t>
                      </a:r>
                    </a:p>
                  </a:txBody>
                  <a:tcPr marL="0" marR="0" marT="0" marB="0" anchor="b">
                    <a:lnL>
                      <a:noFill/>
                    </a:lnL>
                    <a:lnR>
                      <a:noFill/>
                    </a:lnR>
                    <a:lnT>
                      <a:noFill/>
                    </a:lnT>
                    <a:lnB>
                      <a:noFill/>
                    </a:lnB>
                  </a:tcPr>
                </a:tc>
                <a:tc>
                  <a:txBody>
                    <a:bodyPr/>
                    <a:lstStyle/>
                    <a:p>
                      <a:pPr algn="ctr" fontAlgn="b"/>
                      <a:r>
                        <a:rPr lang="en-US" sz="1000" b="0" i="0" u="none" strike="noStrike">
                          <a:latin typeface="Tahoma"/>
                        </a:rPr>
                        <a:t>261.0</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1040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700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850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EE13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17.1</a:t>
                      </a:r>
                    </a:p>
                  </a:txBody>
                  <a:tcPr marL="0" marR="0" marT="0" marB="0" anchor="b">
                    <a:lnL>
                      <a:noFill/>
                    </a:lnL>
                    <a:lnR>
                      <a:noFill/>
                    </a:lnR>
                    <a:lnT>
                      <a:noFill/>
                    </a:lnT>
                    <a:lnB>
                      <a:noFill/>
                    </a:lnB>
                  </a:tcPr>
                </a:tc>
                <a:tc>
                  <a:txBody>
                    <a:bodyPr/>
                    <a:lstStyle/>
                    <a:p>
                      <a:pPr algn="ctr" fontAlgn="b"/>
                      <a:r>
                        <a:rPr lang="en-US" sz="1000" b="0" i="0" u="none" strike="noStrike">
                          <a:latin typeface="Tahoma"/>
                        </a:rPr>
                        <a:t>34.3</a:t>
                      </a:r>
                    </a:p>
                  </a:txBody>
                  <a:tcPr marL="0" marR="0" marT="0" marB="0" anchor="b">
                    <a:lnL>
                      <a:noFill/>
                    </a:lnL>
                    <a:lnR>
                      <a:noFill/>
                    </a:lnR>
                    <a:lnT>
                      <a:noFill/>
                    </a:lnT>
                    <a:lnB>
                      <a:noFill/>
                    </a:lnB>
                  </a:tcPr>
                </a:tc>
                <a:tc>
                  <a:txBody>
                    <a:bodyPr/>
                    <a:lstStyle/>
                    <a:p>
                      <a:pPr algn="ctr" fontAlgn="b"/>
                      <a:r>
                        <a:rPr lang="en-US" sz="1000" b="0" i="0" u="none" strike="noStrike">
                          <a:latin typeface="Tahoma"/>
                        </a:rPr>
                        <a:t>302.0</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1350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1050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1130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EE16</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19.2</a:t>
                      </a:r>
                    </a:p>
                  </a:txBody>
                  <a:tcPr marL="0" marR="0" marT="0" marB="0" anchor="b">
                    <a:lnL>
                      <a:noFill/>
                    </a:lnL>
                    <a:lnR>
                      <a:noFill/>
                    </a:lnR>
                    <a:lnT>
                      <a:noFill/>
                    </a:lnT>
                    <a:lnB>
                      <a:noFill/>
                    </a:lnB>
                  </a:tcPr>
                </a:tc>
                <a:tc>
                  <a:txBody>
                    <a:bodyPr/>
                    <a:lstStyle/>
                    <a:p>
                      <a:pPr algn="ctr" fontAlgn="b"/>
                      <a:r>
                        <a:rPr lang="en-US" sz="1000" b="0" i="0" u="none" strike="noStrike">
                          <a:latin typeface="Tahoma"/>
                        </a:rPr>
                        <a:t>40.3</a:t>
                      </a:r>
                    </a:p>
                  </a:txBody>
                  <a:tcPr marL="0" marR="0" marT="0" marB="0" anchor="b">
                    <a:lnL>
                      <a:noFill/>
                    </a:lnL>
                    <a:lnR>
                      <a:noFill/>
                    </a:lnR>
                    <a:lnT>
                      <a:noFill/>
                    </a:lnT>
                    <a:lnB>
                      <a:noFill/>
                    </a:lnB>
                  </a:tcPr>
                </a:tc>
                <a:tc>
                  <a:txBody>
                    <a:bodyPr/>
                    <a:lstStyle/>
                    <a:p>
                      <a:pPr algn="ctr" fontAlgn="b"/>
                      <a:r>
                        <a:rPr lang="en-US" sz="1000" b="0" i="0" u="none" strike="noStrike">
                          <a:latin typeface="Tahoma"/>
                        </a:rPr>
                        <a:t>34.6</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1450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1050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1140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EE19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23</a:t>
                      </a:r>
                    </a:p>
                  </a:txBody>
                  <a:tcPr marL="0" marR="0" marT="0" marB="0" anchor="b">
                    <a:lnL>
                      <a:noFill/>
                    </a:lnL>
                    <a:lnR>
                      <a:noFill/>
                    </a:lnR>
                    <a:lnT>
                      <a:noFill/>
                    </a:lnT>
                    <a:lnB>
                      <a:noFill/>
                    </a:lnB>
                  </a:tcPr>
                </a:tc>
                <a:tc>
                  <a:txBody>
                    <a:bodyPr/>
                    <a:lstStyle/>
                    <a:p>
                      <a:pPr algn="ctr" fontAlgn="b"/>
                      <a:r>
                        <a:rPr lang="en-US" sz="1000" b="0" i="0" u="none" strike="noStrike">
                          <a:latin typeface="Tahoma"/>
                        </a:rPr>
                        <a:t>55.5</a:t>
                      </a:r>
                    </a:p>
                  </a:txBody>
                  <a:tcPr marL="0" marR="0" marT="0" marB="0" anchor="b">
                    <a:lnL>
                      <a:noFill/>
                    </a:lnL>
                    <a:lnR>
                      <a:noFill/>
                    </a:lnR>
                    <a:lnT>
                      <a:noFill/>
                    </a:lnT>
                    <a:lnB>
                      <a:noFill/>
                    </a:lnB>
                  </a:tcPr>
                </a:tc>
                <a:tc>
                  <a:txBody>
                    <a:bodyPr/>
                    <a:lstStyle/>
                    <a:p>
                      <a:pPr algn="ctr" fontAlgn="b"/>
                      <a:r>
                        <a:rPr lang="en-US" sz="1000" b="0" i="0" u="none" strike="noStrike">
                          <a:latin typeface="Tahoma"/>
                        </a:rPr>
                        <a:t>39.6</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1550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1050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1250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EE25/19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40</a:t>
                      </a:r>
                    </a:p>
                  </a:txBody>
                  <a:tcPr marL="0" marR="0" marT="0" marB="0" anchor="b">
                    <a:lnL>
                      <a:noFill/>
                    </a:lnL>
                    <a:lnR>
                      <a:noFill/>
                    </a:lnR>
                    <a:lnT>
                      <a:noFill/>
                    </a:lnT>
                    <a:lnB>
                      <a:noFill/>
                    </a:lnB>
                  </a:tcPr>
                </a:tc>
                <a:tc>
                  <a:txBody>
                    <a:bodyPr/>
                    <a:lstStyle/>
                    <a:p>
                      <a:pPr algn="ctr" fontAlgn="b"/>
                      <a:r>
                        <a:rPr lang="en-US" sz="1000" b="0" i="0" u="none" strike="noStrike">
                          <a:latin typeface="Tahoma"/>
                        </a:rPr>
                        <a:t>79.0</a:t>
                      </a:r>
                    </a:p>
                  </a:txBody>
                  <a:tcPr marL="0" marR="0" marT="0" marB="0" anchor="b">
                    <a:lnL>
                      <a:noFill/>
                    </a:lnL>
                    <a:lnR>
                      <a:noFill/>
                    </a:lnR>
                    <a:lnT>
                      <a:noFill/>
                    </a:lnT>
                    <a:lnB>
                      <a:noFill/>
                    </a:lnB>
                  </a:tcPr>
                </a:tc>
                <a:tc>
                  <a:txBody>
                    <a:bodyPr/>
                    <a:lstStyle/>
                    <a:p>
                      <a:pPr algn="ctr" fontAlgn="b"/>
                      <a:r>
                        <a:rPr lang="en-US" sz="1000" b="0" i="0" u="none" strike="noStrike">
                          <a:latin typeface="Tahoma"/>
                        </a:rPr>
                        <a:t>48.7</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2200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1500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2000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EE30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109</a:t>
                      </a:r>
                    </a:p>
                  </a:txBody>
                  <a:tcPr marL="0" marR="0" marT="0" marB="0" anchor="b">
                    <a:lnL>
                      <a:noFill/>
                    </a:lnL>
                    <a:lnR>
                      <a:noFill/>
                    </a:lnR>
                    <a:lnT>
                      <a:noFill/>
                    </a:lnT>
                    <a:lnB>
                      <a:noFill/>
                    </a:lnB>
                  </a:tcPr>
                </a:tc>
                <a:tc>
                  <a:txBody>
                    <a:bodyPr/>
                    <a:lstStyle/>
                    <a:p>
                      <a:pPr algn="ctr" fontAlgn="b"/>
                      <a:r>
                        <a:rPr lang="en-US" sz="1000" b="0" i="0" u="none" strike="noStrike">
                          <a:latin typeface="Tahoma"/>
                        </a:rPr>
                        <a:t>75.6</a:t>
                      </a:r>
                    </a:p>
                  </a:txBody>
                  <a:tcPr marL="0" marR="0" marT="0" marB="0" anchor="b">
                    <a:lnL>
                      <a:noFill/>
                    </a:lnL>
                    <a:lnR>
                      <a:noFill/>
                    </a:lnR>
                    <a:lnT>
                      <a:noFill/>
                    </a:lnT>
                    <a:lnB>
                      <a:noFill/>
                    </a:lnB>
                  </a:tcPr>
                </a:tc>
                <a:tc>
                  <a:txBody>
                    <a:bodyPr/>
                    <a:lstStyle/>
                    <a:p>
                      <a:pPr algn="ctr" fontAlgn="b"/>
                      <a:r>
                        <a:rPr lang="en-US" sz="1000" b="0" i="0" u="none" strike="noStrike">
                          <a:latin typeface="Tahoma"/>
                        </a:rPr>
                        <a:t>58.0</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6300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3900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4690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EE40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128</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160.5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77.0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5700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3500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N/A</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70C0"/>
                          </a:solidFill>
                          <a:latin typeface="Tahoma"/>
                        </a:rPr>
                        <a:t>4150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2032">
                <a:tc>
                  <a:txBody>
                    <a:bodyPr/>
                    <a:lstStyle/>
                    <a:p>
                      <a:pPr algn="l" fontAlgn="b"/>
                      <a:r>
                        <a:rPr lang="en-US" sz="1000" b="0" i="0" u="none" strike="noStrike">
                          <a:latin typeface="Tahoma"/>
                        </a:rPr>
                        <a:t>EI Series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FF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70C0"/>
                          </a:solidFill>
                          <a:latin typeface="Tahoma"/>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4707">
                <a:tc>
                  <a:txBody>
                    <a:bodyPr/>
                    <a:lstStyle/>
                    <a:p>
                      <a:pPr algn="l" fontAlgn="b"/>
                      <a:r>
                        <a:rPr lang="en-US" sz="1000" b="0" i="0" u="none" strike="noStrike">
                          <a:latin typeface="Tahoma"/>
                        </a:rPr>
                        <a:t>EI12.5</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14.4</a:t>
                      </a: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r>
                        <a:rPr lang="en-US" sz="1000" b="0" i="0" u="none" strike="noStrike">
                          <a:latin typeface="Tahoma"/>
                        </a:rPr>
                        <a:t>21.3</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1400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950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1200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EI19</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24</a:t>
                      </a: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r>
                        <a:rPr lang="en-US" sz="1000" b="0" i="0" u="none" strike="noStrike">
                          <a:latin typeface="Tahoma"/>
                        </a:rPr>
                        <a:t>39.6</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1550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1250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1400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EI28</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86</a:t>
                      </a: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r>
                        <a:rPr lang="en-US" sz="1000" b="0" i="0" u="none" strike="noStrike">
                          <a:latin typeface="Tahoma"/>
                        </a:rPr>
                        <a:t>48.2</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5100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3800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4300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EI33/29/13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119</a:t>
                      </a: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r>
                        <a:rPr lang="en-US" sz="1000" b="0" i="0" u="none" strike="noStrike">
                          <a:latin typeface="Tahoma"/>
                        </a:rPr>
                        <a:t>67.5</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5600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3800</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ctr" fontAlgn="b"/>
                      <a:r>
                        <a:rPr lang="en-US" sz="1000" b="1" i="0" u="none" strike="noStrike">
                          <a:solidFill>
                            <a:srgbClr val="0070C0"/>
                          </a:solidFill>
                          <a:latin typeface="Tahoma"/>
                        </a:rPr>
                        <a:t>4400</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EI50</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230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94.0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8300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5700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N/A</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70C0"/>
                          </a:solidFill>
                          <a:latin typeface="Tahoma"/>
                        </a:rPr>
                        <a:t>6110</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62032">
                <a:tc>
                  <a:txBody>
                    <a:bodyPr/>
                    <a:lstStyle/>
                    <a:p>
                      <a:pPr algn="l" fontAlgn="b"/>
                      <a:r>
                        <a:rPr lang="en-US" sz="1000" b="0" i="0" u="none" strike="noStrike">
                          <a:latin typeface="Tahoma"/>
                        </a:rPr>
                        <a:t>EP Series</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00FF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000" b="1" i="0" u="none" strike="noStrike">
                          <a:solidFill>
                            <a:srgbClr val="FF0000"/>
                          </a:solidFill>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latin typeface="Tahoma"/>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70C0"/>
                          </a:solidFill>
                          <a:latin typeface="Tahoma"/>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4707">
                <a:tc>
                  <a:txBody>
                    <a:bodyPr/>
                    <a:lstStyle/>
                    <a:p>
                      <a:pPr algn="l" fontAlgn="b"/>
                      <a:r>
                        <a:rPr lang="en-US" sz="1000" b="0" i="0" u="none" strike="noStrike">
                          <a:latin typeface="Tahoma"/>
                        </a:rPr>
                        <a:t>EP7</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10.3</a:t>
                      </a: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r>
                        <a:rPr lang="en-US" sz="1000" b="0" i="0" u="none" strike="noStrike">
                          <a:latin typeface="Tahoma"/>
                        </a:rPr>
                        <a:t>15.7</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1500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N/a</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l" fontAlgn="b"/>
                      <a:r>
                        <a:rPr lang="en-US" sz="1000" b="1" i="0" u="none" strike="noStrike">
                          <a:solidFill>
                            <a:srgbClr val="0070C0"/>
                          </a:solidFill>
                          <a:latin typeface="Tahoma"/>
                        </a:rPr>
                        <a:t>830 min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EP10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11.3</a:t>
                      </a: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r>
                        <a:rPr lang="en-US" sz="1000" b="0" i="0" u="none" strike="noStrike">
                          <a:latin typeface="Tahoma"/>
                        </a:rPr>
                        <a:t>19.2</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1380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N/a</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l" fontAlgn="b"/>
                      <a:r>
                        <a:rPr lang="en-US" sz="1000" b="1" i="0" u="none" strike="noStrike">
                          <a:solidFill>
                            <a:srgbClr val="0070C0"/>
                          </a:solidFill>
                          <a:latin typeface="Tahoma"/>
                        </a:rPr>
                        <a:t>800 min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EP13</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000" b="0" i="0" u="none" strike="noStrike">
                          <a:latin typeface="Tahoma"/>
                        </a:rPr>
                        <a:t>19.5</a:t>
                      </a:r>
                    </a:p>
                  </a:txBody>
                  <a:tcPr marL="0" marR="0" marT="0" marB="0" anchor="b">
                    <a:lnL>
                      <a:noFill/>
                    </a:lnL>
                    <a:lnR>
                      <a:noFill/>
                    </a:lnR>
                    <a:lnT>
                      <a:noFill/>
                    </a:lnT>
                    <a:lnB>
                      <a:noFill/>
                    </a:lnB>
                  </a:tcPr>
                </a:tc>
                <a:tc>
                  <a:txBody>
                    <a:bodyPr/>
                    <a:lstStyle/>
                    <a:p>
                      <a:pPr algn="ctr" fontAlgn="b"/>
                      <a:endParaRPr lang="en-US" sz="1000" b="0" i="0" u="none" strike="noStrike">
                        <a:latin typeface="Tahoma"/>
                      </a:endParaRPr>
                    </a:p>
                  </a:txBody>
                  <a:tcPr marL="0" marR="0" marT="0" marB="0" anchor="b">
                    <a:lnL>
                      <a:noFill/>
                    </a:lnL>
                    <a:lnR>
                      <a:noFill/>
                    </a:lnR>
                    <a:lnT>
                      <a:noFill/>
                    </a:lnT>
                    <a:lnB>
                      <a:noFill/>
                    </a:lnB>
                  </a:tcPr>
                </a:tc>
                <a:tc>
                  <a:txBody>
                    <a:bodyPr/>
                    <a:lstStyle/>
                    <a:p>
                      <a:pPr algn="ctr" fontAlgn="b"/>
                      <a:r>
                        <a:rPr lang="en-US" sz="1000" b="0" i="0" u="none" strike="noStrike">
                          <a:latin typeface="Tahoma"/>
                        </a:rPr>
                        <a:t>24.2</a:t>
                      </a:r>
                    </a:p>
                  </a:txBody>
                  <a:tcPr marL="0" marR="0" marT="0" marB="0" anchor="b">
                    <a:lnL>
                      <a:noFill/>
                    </a:lnL>
                    <a:lnR>
                      <a:noFill/>
                    </a:lnR>
                    <a:lnT>
                      <a:noFill/>
                    </a:lnT>
                    <a:lnB>
                      <a:noFill/>
                    </a:lnB>
                  </a:tcPr>
                </a:tc>
                <a:tc>
                  <a:txBody>
                    <a:bodyPr/>
                    <a:lstStyle/>
                    <a:p>
                      <a:pPr algn="ctr" fontAlgn="b"/>
                      <a:r>
                        <a:rPr lang="en-US" sz="1000" b="1" i="0" u="none" strike="noStrike">
                          <a:solidFill>
                            <a:srgbClr val="00FF00"/>
                          </a:solidFill>
                          <a:latin typeface="Tahoma"/>
                        </a:rPr>
                        <a:t>2100</a:t>
                      </a:r>
                    </a:p>
                  </a:txBody>
                  <a:tcPr marL="0" marR="0" marT="0" marB="0" anchor="b">
                    <a:lnL>
                      <a:noFill/>
                    </a:lnL>
                    <a:lnR>
                      <a:noFill/>
                    </a:lnR>
                    <a:lnT>
                      <a:noFill/>
                    </a:lnT>
                    <a:lnB>
                      <a:noFill/>
                    </a:lnB>
                  </a:tcPr>
                </a:tc>
                <a:tc>
                  <a:txBody>
                    <a:bodyPr/>
                    <a:lstStyle/>
                    <a:p>
                      <a:pPr algn="ctr" fontAlgn="b"/>
                      <a:r>
                        <a:rPr lang="en-US" sz="1000" b="1" i="0" u="none" strike="noStrike">
                          <a:solidFill>
                            <a:srgbClr val="FF0000"/>
                          </a:solidFill>
                          <a:latin typeface="Tahoma"/>
                        </a:rPr>
                        <a:t>N/a</a:t>
                      </a:r>
                    </a:p>
                  </a:txBody>
                  <a:tcPr marL="0" marR="0" marT="0" marB="0" anchor="b">
                    <a:lnL>
                      <a:noFill/>
                    </a:lnL>
                    <a:lnR>
                      <a:noFill/>
                    </a:lnR>
                    <a:lnT>
                      <a:noFill/>
                    </a:lnT>
                    <a:lnB>
                      <a:noFill/>
                    </a:lnB>
                  </a:tcPr>
                </a:tc>
                <a:tc>
                  <a:txBody>
                    <a:bodyPr/>
                    <a:lstStyle/>
                    <a:p>
                      <a:pPr algn="ctr" fontAlgn="b"/>
                      <a:r>
                        <a:rPr lang="en-US" sz="1000" b="0" i="0" u="none" strike="noStrike">
                          <a:latin typeface="Tahoma"/>
                        </a:rPr>
                        <a:t>N/A</a:t>
                      </a:r>
                    </a:p>
                  </a:txBody>
                  <a:tcPr marL="0" marR="0" marT="0" marB="0" anchor="b">
                    <a:lnL>
                      <a:noFill/>
                    </a:lnL>
                    <a:lnR>
                      <a:noFill/>
                    </a:lnR>
                    <a:lnT>
                      <a:noFill/>
                    </a:lnT>
                    <a:lnB>
                      <a:noFill/>
                    </a:lnB>
                  </a:tcPr>
                </a:tc>
                <a:tc>
                  <a:txBody>
                    <a:bodyPr/>
                    <a:lstStyle/>
                    <a:p>
                      <a:pPr algn="l" fontAlgn="b"/>
                      <a:r>
                        <a:rPr lang="en-US" sz="1000" b="1" i="0" u="none" strike="noStrike">
                          <a:solidFill>
                            <a:srgbClr val="0070C0"/>
                          </a:solidFill>
                          <a:latin typeface="Tahoma"/>
                        </a:rPr>
                        <a:t>1170 min</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144707">
                <a:tc>
                  <a:txBody>
                    <a:bodyPr/>
                    <a:lstStyle/>
                    <a:p>
                      <a:pPr algn="l" fontAlgn="b"/>
                      <a:r>
                        <a:rPr lang="en-US" sz="1000" b="0" i="0" u="none" strike="noStrike">
                          <a:latin typeface="Tahoma"/>
                        </a:rPr>
                        <a:t>EP17</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33.9</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28.5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FF00"/>
                          </a:solidFill>
                          <a:latin typeface="Tahoma"/>
                        </a:rPr>
                        <a:t>2900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FF0000"/>
                          </a:solidFill>
                          <a:latin typeface="Tahoma"/>
                        </a:rPr>
                        <a:t>N/a</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Tahoma"/>
                        </a:rPr>
                        <a:t>N/A</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70C0"/>
                          </a:solidFill>
                          <a:latin typeface="Tahoma"/>
                        </a:rPr>
                        <a:t>1840 min</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304800"/>
            <a:ext cx="8229600" cy="1143000"/>
          </a:xfrm>
        </p:spPr>
        <p:txBody>
          <a:bodyPr>
            <a:normAutofit fontScale="90000"/>
          </a:bodyPr>
          <a:lstStyle/>
          <a:p>
            <a:r>
              <a:rPr lang="en-US" dirty="0">
                <a:latin typeface="Times New Roman" pitchFamily="18" charset="0"/>
              </a:rPr>
              <a:t>PC90 PC95 Planar </a:t>
            </a:r>
            <a:r>
              <a:rPr lang="en-US" dirty="0" smtClean="0">
                <a:latin typeface="Times New Roman" pitchFamily="18" charset="0"/>
              </a:rPr>
              <a:t>Cores</a:t>
            </a:r>
            <a:br>
              <a:rPr lang="en-US" dirty="0" smtClean="0">
                <a:latin typeface="Times New Roman" pitchFamily="18" charset="0"/>
              </a:rPr>
            </a:br>
            <a:r>
              <a:rPr lang="en-US" dirty="0">
                <a:latin typeface="Times New Roman" pitchFamily="18" charset="0"/>
              </a:rPr>
              <a:t/>
            </a:r>
            <a:br>
              <a:rPr lang="en-US" dirty="0">
                <a:latin typeface="Times New Roman" pitchFamily="18" charset="0"/>
              </a:rPr>
            </a:br>
            <a:r>
              <a:rPr lang="en-US" sz="1800" b="1" dirty="0">
                <a:solidFill>
                  <a:srgbClr val="66FF66"/>
                </a:solidFill>
                <a:latin typeface="Times New Roman" pitchFamily="18" charset="0"/>
              </a:rPr>
              <a:t>PC44-PC47 Obsolete for Planar Cores</a:t>
            </a:r>
          </a:p>
        </p:txBody>
      </p:sp>
      <p:sp>
        <p:nvSpPr>
          <p:cNvPr id="15363" name="Rectangle 3"/>
          <p:cNvSpPr>
            <a:spLocks noGrp="1" noChangeArrowheads="1"/>
          </p:cNvSpPr>
          <p:nvPr>
            <p:ph idx="1"/>
          </p:nvPr>
        </p:nvSpPr>
        <p:spPr/>
        <p:txBody>
          <a:bodyPr/>
          <a:lstStyle/>
          <a:p>
            <a:pPr>
              <a:lnSpc>
                <a:spcPct val="80000"/>
              </a:lnSpc>
            </a:pPr>
            <a:r>
              <a:rPr lang="en-US" sz="2800" dirty="0">
                <a:latin typeface="Times New Roman" pitchFamily="18" charset="0"/>
              </a:rPr>
              <a:t>EL 11/4 </a:t>
            </a:r>
            <a:r>
              <a:rPr lang="en-US" sz="2800" dirty="0">
                <a:latin typeface="Times New Roman" pitchFamily="18" charset="0"/>
                <a:sym typeface="Wingdings" pitchFamily="2" charset="2"/>
              </a:rPr>
              <a:t>  EL 25/9.6</a:t>
            </a:r>
          </a:p>
          <a:p>
            <a:pPr>
              <a:lnSpc>
                <a:spcPct val="80000"/>
              </a:lnSpc>
            </a:pPr>
            <a:r>
              <a:rPr lang="en-US" sz="2800" dirty="0">
                <a:latin typeface="Times New Roman" pitchFamily="18" charset="0"/>
                <a:sym typeface="Wingdings" pitchFamily="2" charset="2"/>
              </a:rPr>
              <a:t>ELT 11/3   ELT 25/9.6</a:t>
            </a:r>
          </a:p>
          <a:p>
            <a:pPr>
              <a:lnSpc>
                <a:spcPct val="80000"/>
              </a:lnSpc>
            </a:pPr>
            <a:r>
              <a:rPr lang="en-US" sz="2800" dirty="0">
                <a:latin typeface="Times New Roman" pitchFamily="18" charset="0"/>
                <a:sym typeface="Wingdings" pitchFamily="2" charset="2"/>
              </a:rPr>
              <a:t>PQI 16/7.8  PQI 26/11.5</a:t>
            </a:r>
          </a:p>
          <a:p>
            <a:pPr>
              <a:lnSpc>
                <a:spcPct val="80000"/>
              </a:lnSpc>
            </a:pPr>
            <a:r>
              <a:rPr lang="en-US" sz="2800" dirty="0">
                <a:latin typeface="Times New Roman" pitchFamily="18" charset="0"/>
                <a:sym typeface="Wingdings" pitchFamily="2" charset="2"/>
              </a:rPr>
              <a:t>EIR 14/4.5/9  EIR 22/5.5/15</a:t>
            </a:r>
          </a:p>
          <a:p>
            <a:pPr>
              <a:lnSpc>
                <a:spcPct val="80000"/>
              </a:lnSpc>
            </a:pPr>
            <a:r>
              <a:rPr lang="en-US" sz="2800" dirty="0">
                <a:latin typeface="Times New Roman" pitchFamily="18" charset="0"/>
                <a:sym typeface="Wingdings" pitchFamily="2" charset="2"/>
              </a:rPr>
              <a:t>ER 14/4.5/9  ER 25/5.5/18</a:t>
            </a:r>
          </a:p>
          <a:p>
            <a:pPr>
              <a:lnSpc>
                <a:spcPct val="80000"/>
              </a:lnSpc>
            </a:pPr>
            <a:r>
              <a:rPr lang="en-US" sz="2800" dirty="0">
                <a:latin typeface="Times New Roman" pitchFamily="18" charset="0"/>
                <a:sym typeface="Wingdings" pitchFamily="2" charset="2"/>
              </a:rPr>
              <a:t>EI 14/5/5  EI 22/8/16</a:t>
            </a:r>
          </a:p>
          <a:p>
            <a:pPr>
              <a:lnSpc>
                <a:spcPct val="80000"/>
              </a:lnSpc>
            </a:pPr>
            <a:r>
              <a:rPr lang="en-US" sz="2800" dirty="0">
                <a:latin typeface="Times New Roman" pitchFamily="18" charset="0"/>
                <a:sym typeface="Wingdings" pitchFamily="2" charset="2"/>
              </a:rPr>
              <a:t>RMI4 – RMI5 – RMI6 – RMI7 – RMI8</a:t>
            </a:r>
          </a:p>
          <a:p>
            <a:pPr>
              <a:lnSpc>
                <a:spcPct val="80000"/>
              </a:lnSpc>
            </a:pPr>
            <a:r>
              <a:rPr lang="en-US" sz="2800" dirty="0">
                <a:latin typeface="Times New Roman" pitchFamily="18" charset="0"/>
                <a:sym typeface="Wingdings" pitchFamily="2" charset="2"/>
              </a:rPr>
              <a:t>EQ13 – EQ20 – EQ25</a:t>
            </a:r>
          </a:p>
          <a:p>
            <a:pPr>
              <a:lnSpc>
                <a:spcPct val="80000"/>
              </a:lnSpc>
            </a:pPr>
            <a:r>
              <a:rPr lang="en-US" sz="2800" dirty="0">
                <a:latin typeface="Times New Roman" pitchFamily="18" charset="0"/>
              </a:rPr>
              <a:t>EER25.5 – EER28</a:t>
            </a:r>
          </a:p>
          <a:p>
            <a:pPr>
              <a:lnSpc>
                <a:spcPct val="80000"/>
              </a:lnSpc>
            </a:pPr>
            <a:r>
              <a:rPr lang="en-US" sz="2800" dirty="0">
                <a:latin typeface="Times New Roman" pitchFamily="18" charset="0"/>
              </a:rPr>
              <a:t>Custom Planar Configurations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MH&amp;W History</a:t>
            </a:r>
            <a:endParaRPr lang="en-US" dirty="0"/>
          </a:p>
        </p:txBody>
      </p:sp>
      <p:sp>
        <p:nvSpPr>
          <p:cNvPr id="3" name="Content Placeholder 2"/>
          <p:cNvSpPr>
            <a:spLocks noGrp="1"/>
          </p:cNvSpPr>
          <p:nvPr>
            <p:ph idx="1"/>
          </p:nvPr>
        </p:nvSpPr>
        <p:spPr/>
        <p:txBody>
          <a:bodyPr/>
          <a:lstStyle/>
          <a:p>
            <a:r>
              <a:rPr lang="en-US" b="1" dirty="0" smtClean="0"/>
              <a:t>Founded September 1964</a:t>
            </a:r>
          </a:p>
          <a:p>
            <a:r>
              <a:rPr lang="en-US" b="1" dirty="0" smtClean="0"/>
              <a:t>Formed in partnership with TDK Corp</a:t>
            </a:r>
          </a:p>
          <a:p>
            <a:r>
              <a:rPr lang="en-US" b="1" dirty="0" smtClean="0"/>
              <a:t>TDK’s Agent for Ferrites in North America</a:t>
            </a:r>
          </a:p>
          <a:p>
            <a:r>
              <a:rPr lang="en-US" b="1" dirty="0" smtClean="0"/>
              <a:t>2001 Expanding product offerings</a:t>
            </a:r>
          </a:p>
          <a:p>
            <a:pPr>
              <a:buNone/>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52400"/>
            <a:ext cx="5257800" cy="914400"/>
          </a:xfrm>
        </p:spPr>
        <p:txBody>
          <a:bodyPr>
            <a:normAutofit fontScale="90000"/>
          </a:bodyPr>
          <a:lstStyle/>
          <a:p>
            <a:r>
              <a:rPr lang="en-US" sz="4800" dirty="0" smtClean="0">
                <a:latin typeface="Times New Roman" pitchFamily="18" charset="0"/>
              </a:rPr>
              <a:t>Xiamen</a:t>
            </a:r>
            <a:br>
              <a:rPr lang="en-US" sz="4800" dirty="0" smtClean="0">
                <a:latin typeface="Times New Roman" pitchFamily="18" charset="0"/>
              </a:rPr>
            </a:br>
            <a:r>
              <a:rPr lang="en-US" sz="3200" dirty="0">
                <a:latin typeface="Times New Roman" pitchFamily="18" charset="0"/>
              </a:rPr>
              <a:t/>
            </a:r>
            <a:br>
              <a:rPr lang="en-US" sz="3200" dirty="0">
                <a:latin typeface="Times New Roman" pitchFamily="18" charset="0"/>
              </a:rPr>
            </a:br>
            <a:r>
              <a:rPr lang="en-US" sz="3200" dirty="0">
                <a:latin typeface="Times New Roman" pitchFamily="18" charset="0"/>
              </a:rPr>
              <a:t>PC40 </a:t>
            </a:r>
            <a:r>
              <a:rPr lang="en-US" sz="3200" dirty="0">
                <a:latin typeface="Times New Roman" pitchFamily="18" charset="0"/>
                <a:sym typeface="Wingdings" pitchFamily="2" charset="2"/>
              </a:rPr>
              <a:t> </a:t>
            </a:r>
            <a:r>
              <a:rPr lang="en-US" sz="3200" dirty="0" smtClean="0">
                <a:latin typeface="Times New Roman" pitchFamily="18" charset="0"/>
                <a:sym typeface="Wingdings" pitchFamily="2" charset="2"/>
              </a:rPr>
              <a:t>PC44  PC47</a:t>
            </a:r>
            <a:endParaRPr lang="en-US" sz="3200" dirty="0">
              <a:latin typeface="Times New Roman" pitchFamily="18" charset="0"/>
            </a:endParaRPr>
          </a:p>
        </p:txBody>
      </p:sp>
      <p:graphicFrame>
        <p:nvGraphicFramePr>
          <p:cNvPr id="14342" name="Group 6"/>
          <p:cNvGraphicFramePr>
            <a:graphicFrameLocks noGrp="1"/>
          </p:cNvGraphicFramePr>
          <p:nvPr>
            <p:ph type="tbl" idx="1"/>
          </p:nvPr>
        </p:nvGraphicFramePr>
        <p:xfrm>
          <a:off x="457200" y="1600200"/>
          <a:ext cx="8229600" cy="5120640"/>
        </p:xfrm>
        <a:graphic>
          <a:graphicData uri="http://schemas.openxmlformats.org/drawingml/2006/table">
            <a:tbl>
              <a:tblPr/>
              <a:tblGrid>
                <a:gridCol w="3376613"/>
                <a:gridCol w="2270125"/>
                <a:gridCol w="2582862"/>
              </a:tblGrid>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TDK EE CORES</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TDK EI CORES</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TDK EER CORES</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8</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12.5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EER  25.5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10/11</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16</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EER  28</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12.6</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19</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EER  28L</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13</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22/19/6</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EER  35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16</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25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EER  40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19</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28</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EER  42</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19/16  (E187)</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30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EER  42/42/15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EF  20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33/29/13</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EER  42/42/20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25/19  (E24/25)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35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EER  49</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EF  25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EI  40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EER  49L</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30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EI  50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TDK PQ CORES</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30/30/7  (M30)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EI  60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99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PQ  20/16</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EF  32</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TDK ETD CORES</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PQ  20/20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EE  35/28B  (E375)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ETD  24</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PQ  26/20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  40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ETD  29</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PQ  26/25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  41/33C  (E21)</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ETD  34</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PQ  32/20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  42/42/15  (M42/15)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ETD  39</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PQ  32/30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4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  42/42/20  (M42/20)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ETD  44</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PQ  35/35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  50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ETD  49</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PC44 PQ  40/40</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15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PC40 EE  55/55/21 (M55)</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a:t>
                      </a:r>
                      <a:endParaRPr kumimoji="0" lang="en-US" sz="1800" b="0"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14340" name="Rectangle 4"/>
          <p:cNvSpPr>
            <a:spLocks noChangeArrowheads="1"/>
          </p:cNvSpPr>
          <p:nvPr/>
        </p:nvSpPr>
        <p:spPr bwMode="auto">
          <a:xfrm>
            <a:off x="-228600" y="5913438"/>
            <a:ext cx="184150" cy="366712"/>
          </a:xfrm>
          <a:prstGeom prst="rect">
            <a:avLst/>
          </a:prstGeom>
          <a:noFill/>
          <a:ln w="9525" algn="ctr">
            <a:noFill/>
            <a:miter lim="800000"/>
            <a:headEnd/>
            <a:tailEnd/>
          </a:ln>
          <a:effectLst/>
        </p:spPr>
        <p:txBody>
          <a:bodyPr wrap="none" anchor="ctr">
            <a:spAutoFit/>
          </a:bodyPr>
          <a:lstStyle/>
          <a:p>
            <a:endParaRPr lang="en-US"/>
          </a:p>
        </p:txBody>
      </p:sp>
      <p:sp>
        <p:nvSpPr>
          <p:cNvPr id="14341" name="Rectangle 5"/>
          <p:cNvSpPr>
            <a:spLocks noChangeArrowheads="1"/>
          </p:cNvSpPr>
          <p:nvPr/>
        </p:nvSpPr>
        <p:spPr bwMode="auto">
          <a:xfrm>
            <a:off x="0" y="6283325"/>
            <a:ext cx="9144000" cy="0"/>
          </a:xfrm>
          <a:prstGeom prst="rect">
            <a:avLst/>
          </a:prstGeom>
          <a:noFill/>
          <a:ln w="9525" algn="ctr">
            <a:noFill/>
            <a:miter lim="800000"/>
            <a:headEnd/>
            <a:tailEnd/>
          </a:ln>
          <a:effectLst/>
        </p:spPr>
        <p:txBody>
          <a:bodyPr wrap="none" anchor="ctr">
            <a:spAutoFit/>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 Sung Corp</a:t>
            </a:r>
            <a:endParaRPr lang="en-US" dirty="0"/>
          </a:p>
        </p:txBody>
      </p:sp>
      <p:sp>
        <p:nvSpPr>
          <p:cNvPr id="5" name="Content Placeholder 4"/>
          <p:cNvSpPr>
            <a:spLocks noGrp="1"/>
          </p:cNvSpPr>
          <p:nvPr>
            <p:ph idx="1"/>
          </p:nvPr>
        </p:nvSpPr>
        <p:spPr/>
        <p:txBody>
          <a:bodyPr>
            <a:normAutofit lnSpcReduction="10000"/>
          </a:bodyPr>
          <a:lstStyle/>
          <a:p>
            <a:r>
              <a:rPr lang="en-US" b="1" dirty="0" smtClean="0"/>
              <a:t>CSC largest producer of powder cores in the world</a:t>
            </a:r>
          </a:p>
          <a:p>
            <a:r>
              <a:rPr lang="en-US" b="1" dirty="0" smtClean="0"/>
              <a:t>Facilities in Inchon, Korea with HQs in Seoul</a:t>
            </a:r>
          </a:p>
          <a:p>
            <a:r>
              <a:rPr lang="en-US" b="1" dirty="0" smtClean="0"/>
              <a:t>New Factory in </a:t>
            </a:r>
            <a:r>
              <a:rPr lang="en-US" b="1" dirty="0" err="1" smtClean="0"/>
              <a:t>Waihai</a:t>
            </a:r>
            <a:r>
              <a:rPr lang="en-US" b="1" dirty="0" smtClean="0"/>
              <a:t>, China</a:t>
            </a:r>
          </a:p>
          <a:p>
            <a:pPr lvl="1"/>
            <a:r>
              <a:rPr lang="en-US" b="1" dirty="0" smtClean="0"/>
              <a:t>Change of process change for Sendust Material Old process – Spray Dry of powder to obtain grain size</a:t>
            </a:r>
          </a:p>
          <a:p>
            <a:pPr lvl="1"/>
            <a:r>
              <a:rPr lang="en-US" b="1" dirty="0" smtClean="0"/>
              <a:t>New process – Dry bulk powder and grinding dry ball mill process to obtain grain size</a:t>
            </a:r>
          </a:p>
          <a:p>
            <a:pPr lvl="1"/>
            <a:r>
              <a:rPr lang="en-US" b="1" dirty="0" smtClean="0"/>
              <a:t>New Process - Lower Losses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Sendust Core Loss</a:t>
            </a:r>
            <a:endParaRPr lang="en-US" dirty="0"/>
          </a:p>
        </p:txBody>
      </p:sp>
      <p:graphicFrame>
        <p:nvGraphicFramePr>
          <p:cNvPr id="4" name="Table Placeholder 3"/>
          <p:cNvGraphicFramePr>
            <a:graphicFrameLocks noGrp="1"/>
          </p:cNvGraphicFramePr>
          <p:nvPr>
            <p:ph type="tbl" idx="1"/>
          </p:nvPr>
        </p:nvGraphicFramePr>
        <p:xfrm>
          <a:off x="457200" y="1600200"/>
          <a:ext cx="8229599" cy="3952240"/>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370840">
                <a:tc gridSpan="2">
                  <a:txBody>
                    <a:bodyPr/>
                    <a:lstStyle/>
                    <a:p>
                      <a:r>
                        <a:rPr lang="en-US" dirty="0" smtClean="0"/>
                        <a:t>Core Loss (</a:t>
                      </a:r>
                      <a:r>
                        <a:rPr lang="en-US" dirty="0" err="1" smtClean="0"/>
                        <a:t>mW</a:t>
                      </a:r>
                      <a:r>
                        <a:rPr lang="en-US" dirty="0" smtClean="0"/>
                        <a:t>/cc)</a:t>
                      </a:r>
                      <a:endParaRPr lang="en-US" dirty="0"/>
                    </a:p>
                  </a:txBody>
                  <a:tcPr/>
                </a:tc>
                <a:tc hMerge="1">
                  <a:txBody>
                    <a:bodyPr/>
                    <a:lstStyle/>
                    <a:p>
                      <a:endParaRPr lang="en-US" dirty="0"/>
                    </a:p>
                  </a:txBody>
                  <a:tcPr/>
                </a:tc>
                <a:tc>
                  <a:txBody>
                    <a:bodyPr/>
                    <a:lstStyle/>
                    <a:p>
                      <a:pPr algn="ctr"/>
                      <a:r>
                        <a:rPr lang="en-US" dirty="0" smtClean="0"/>
                        <a:t>26 u</a:t>
                      </a:r>
                      <a:endParaRPr lang="en-US" dirty="0"/>
                    </a:p>
                  </a:txBody>
                  <a:tcPr/>
                </a:tc>
                <a:tc>
                  <a:txBody>
                    <a:bodyPr/>
                    <a:lstStyle/>
                    <a:p>
                      <a:pPr algn="ctr"/>
                      <a:r>
                        <a:rPr lang="en-US" dirty="0" smtClean="0"/>
                        <a:t>60u</a:t>
                      </a:r>
                      <a:endParaRPr lang="en-US" dirty="0"/>
                    </a:p>
                  </a:txBody>
                  <a:tcPr/>
                </a:tc>
                <a:tc>
                  <a:txBody>
                    <a:bodyPr/>
                    <a:lstStyle/>
                    <a:p>
                      <a:pPr algn="ctr"/>
                      <a:r>
                        <a:rPr lang="en-US" dirty="0" smtClean="0"/>
                        <a:t>75u</a:t>
                      </a:r>
                      <a:endParaRPr lang="en-US" dirty="0"/>
                    </a:p>
                  </a:txBody>
                  <a:tcPr/>
                </a:tc>
                <a:tc>
                  <a:txBody>
                    <a:bodyPr/>
                    <a:lstStyle/>
                    <a:p>
                      <a:pPr algn="ctr"/>
                      <a:r>
                        <a:rPr lang="en-US" dirty="0" smtClean="0"/>
                        <a:t>90u</a:t>
                      </a:r>
                      <a:endParaRPr lang="en-US" dirty="0"/>
                    </a:p>
                  </a:txBody>
                  <a:tcPr/>
                </a:tc>
                <a:tc>
                  <a:txBody>
                    <a:bodyPr/>
                    <a:lstStyle/>
                    <a:p>
                      <a:pPr algn="ctr"/>
                      <a:r>
                        <a:rPr lang="en-US" dirty="0" smtClean="0"/>
                        <a:t>125u</a:t>
                      </a:r>
                      <a:endParaRPr lang="en-US" dirty="0"/>
                    </a:p>
                  </a:txBody>
                  <a:tcPr/>
                </a:tc>
              </a:tr>
              <a:tr h="370840">
                <a:tc rowSpan="3">
                  <a:txBody>
                    <a:bodyPr/>
                    <a:lstStyle/>
                    <a:p>
                      <a:r>
                        <a:rPr lang="en-US" dirty="0" smtClean="0"/>
                        <a:t>Core Loss Before New Process</a:t>
                      </a:r>
                      <a:endParaRPr lang="en-US" dirty="0"/>
                    </a:p>
                  </a:txBody>
                  <a:tcPr/>
                </a:tc>
                <a:tc>
                  <a:txBody>
                    <a:bodyPr/>
                    <a:lstStyle/>
                    <a:p>
                      <a:r>
                        <a:rPr lang="en-US" dirty="0" smtClean="0"/>
                        <a:t>Min</a:t>
                      </a:r>
                    </a:p>
                  </a:txBody>
                  <a:tcPr/>
                </a:tc>
                <a:tc>
                  <a:txBody>
                    <a:bodyPr/>
                    <a:lstStyle/>
                    <a:p>
                      <a:pPr algn="ctr"/>
                      <a:r>
                        <a:rPr lang="en-US" dirty="0" smtClean="0"/>
                        <a:t>300</a:t>
                      </a:r>
                      <a:endParaRPr lang="en-US" dirty="0"/>
                    </a:p>
                  </a:txBody>
                  <a:tcPr/>
                </a:tc>
                <a:tc>
                  <a:txBody>
                    <a:bodyPr/>
                    <a:lstStyle/>
                    <a:p>
                      <a:pPr algn="ctr"/>
                      <a:r>
                        <a:rPr lang="en-US" dirty="0" smtClean="0"/>
                        <a:t>290</a:t>
                      </a:r>
                      <a:endParaRPr lang="en-US" dirty="0"/>
                    </a:p>
                  </a:txBody>
                  <a:tcPr/>
                </a:tc>
                <a:tc>
                  <a:txBody>
                    <a:bodyPr/>
                    <a:lstStyle/>
                    <a:p>
                      <a:pPr algn="ctr"/>
                      <a:r>
                        <a:rPr lang="en-US" dirty="0" smtClean="0"/>
                        <a:t>282</a:t>
                      </a:r>
                      <a:endParaRPr lang="en-US" dirty="0"/>
                    </a:p>
                  </a:txBody>
                  <a:tcPr/>
                </a:tc>
                <a:tc>
                  <a:txBody>
                    <a:bodyPr/>
                    <a:lstStyle/>
                    <a:p>
                      <a:pPr algn="ctr"/>
                      <a:r>
                        <a:rPr lang="en-US" dirty="0" smtClean="0"/>
                        <a:t>296</a:t>
                      </a:r>
                      <a:endParaRPr lang="en-US" dirty="0"/>
                    </a:p>
                  </a:txBody>
                  <a:tcPr/>
                </a:tc>
                <a:tc>
                  <a:txBody>
                    <a:bodyPr/>
                    <a:lstStyle/>
                    <a:p>
                      <a:pPr algn="ctr"/>
                      <a:r>
                        <a:rPr lang="en-US" dirty="0" smtClean="0"/>
                        <a:t>274</a:t>
                      </a:r>
                      <a:endParaRPr lang="en-US" dirty="0"/>
                    </a:p>
                  </a:txBody>
                  <a:tcPr/>
                </a:tc>
              </a:tr>
              <a:tr h="370840">
                <a:tc vMerge="1">
                  <a:txBody>
                    <a:bodyPr/>
                    <a:lstStyle/>
                    <a:p>
                      <a:endParaRPr lang="en-US" dirty="0"/>
                    </a:p>
                  </a:txBody>
                  <a:tcPr/>
                </a:tc>
                <a:tc>
                  <a:txBody>
                    <a:bodyPr/>
                    <a:lstStyle/>
                    <a:p>
                      <a:r>
                        <a:rPr lang="en-US" dirty="0" smtClean="0"/>
                        <a:t>Ave</a:t>
                      </a:r>
                      <a:endParaRPr lang="en-US" dirty="0"/>
                    </a:p>
                  </a:txBody>
                  <a:tcPr/>
                </a:tc>
                <a:tc>
                  <a:txBody>
                    <a:bodyPr/>
                    <a:lstStyle/>
                    <a:p>
                      <a:pPr algn="ctr"/>
                      <a:r>
                        <a:rPr lang="en-US" dirty="0" smtClean="0"/>
                        <a:t>350</a:t>
                      </a:r>
                      <a:endParaRPr lang="en-US" dirty="0"/>
                    </a:p>
                  </a:txBody>
                  <a:tcPr/>
                </a:tc>
                <a:tc>
                  <a:txBody>
                    <a:bodyPr/>
                    <a:lstStyle/>
                    <a:p>
                      <a:pPr algn="ctr"/>
                      <a:r>
                        <a:rPr lang="en-US" dirty="0" smtClean="0"/>
                        <a:t>306</a:t>
                      </a:r>
                      <a:endParaRPr lang="en-US" dirty="0"/>
                    </a:p>
                  </a:txBody>
                  <a:tcPr/>
                </a:tc>
                <a:tc>
                  <a:txBody>
                    <a:bodyPr/>
                    <a:lstStyle/>
                    <a:p>
                      <a:pPr algn="ctr"/>
                      <a:r>
                        <a:rPr lang="en-US" dirty="0" smtClean="0"/>
                        <a:t>298</a:t>
                      </a:r>
                      <a:endParaRPr lang="en-US" dirty="0"/>
                    </a:p>
                  </a:txBody>
                  <a:tcPr/>
                </a:tc>
                <a:tc>
                  <a:txBody>
                    <a:bodyPr/>
                    <a:lstStyle/>
                    <a:p>
                      <a:pPr algn="ctr"/>
                      <a:r>
                        <a:rPr lang="en-US" dirty="0" smtClean="0"/>
                        <a:t>306</a:t>
                      </a:r>
                      <a:endParaRPr lang="en-US" dirty="0"/>
                    </a:p>
                  </a:txBody>
                  <a:tcPr/>
                </a:tc>
                <a:tc>
                  <a:txBody>
                    <a:bodyPr/>
                    <a:lstStyle/>
                    <a:p>
                      <a:pPr algn="ctr"/>
                      <a:r>
                        <a:rPr lang="en-US" dirty="0" smtClean="0"/>
                        <a:t>295</a:t>
                      </a:r>
                      <a:endParaRPr lang="en-US" dirty="0"/>
                    </a:p>
                  </a:txBody>
                  <a:tcPr/>
                </a:tc>
              </a:tr>
              <a:tr h="370840">
                <a:tc vMerge="1">
                  <a:txBody>
                    <a:bodyPr/>
                    <a:lstStyle/>
                    <a:p>
                      <a:endParaRPr lang="en-US" dirty="0"/>
                    </a:p>
                  </a:txBody>
                  <a:tcPr/>
                </a:tc>
                <a:tc>
                  <a:txBody>
                    <a:bodyPr/>
                    <a:lstStyle/>
                    <a:p>
                      <a:r>
                        <a:rPr lang="en-US" dirty="0" smtClean="0"/>
                        <a:t>Max</a:t>
                      </a:r>
                      <a:endParaRPr lang="en-US" dirty="0"/>
                    </a:p>
                  </a:txBody>
                  <a:tcPr/>
                </a:tc>
                <a:tc>
                  <a:txBody>
                    <a:bodyPr/>
                    <a:lstStyle/>
                    <a:p>
                      <a:pPr algn="ctr"/>
                      <a:r>
                        <a:rPr lang="en-US" dirty="0" smtClean="0"/>
                        <a:t>400</a:t>
                      </a:r>
                      <a:endParaRPr lang="en-US" dirty="0"/>
                    </a:p>
                  </a:txBody>
                  <a:tcPr/>
                </a:tc>
                <a:tc>
                  <a:txBody>
                    <a:bodyPr/>
                    <a:lstStyle/>
                    <a:p>
                      <a:pPr algn="ctr"/>
                      <a:r>
                        <a:rPr lang="en-US" dirty="0" smtClean="0"/>
                        <a:t>322</a:t>
                      </a:r>
                      <a:endParaRPr lang="en-US" dirty="0"/>
                    </a:p>
                  </a:txBody>
                  <a:tcPr/>
                </a:tc>
                <a:tc>
                  <a:txBody>
                    <a:bodyPr/>
                    <a:lstStyle/>
                    <a:p>
                      <a:pPr algn="ctr"/>
                      <a:r>
                        <a:rPr lang="en-US" dirty="0" smtClean="0"/>
                        <a:t>314</a:t>
                      </a:r>
                      <a:endParaRPr lang="en-US" dirty="0"/>
                    </a:p>
                  </a:txBody>
                  <a:tcPr/>
                </a:tc>
                <a:tc>
                  <a:txBody>
                    <a:bodyPr/>
                    <a:lstStyle/>
                    <a:p>
                      <a:pPr algn="ctr"/>
                      <a:r>
                        <a:rPr lang="en-US" dirty="0" smtClean="0"/>
                        <a:t>316</a:t>
                      </a:r>
                      <a:endParaRPr lang="en-US" dirty="0"/>
                    </a:p>
                  </a:txBody>
                  <a:tcPr/>
                </a:tc>
                <a:tc>
                  <a:txBody>
                    <a:bodyPr/>
                    <a:lstStyle/>
                    <a:p>
                      <a:pPr algn="ctr"/>
                      <a:r>
                        <a:rPr lang="en-US" dirty="0" smtClean="0"/>
                        <a:t>315</a:t>
                      </a:r>
                      <a:endParaRPr lang="en-US" dirty="0"/>
                    </a:p>
                  </a:txBody>
                  <a:tcPr/>
                </a:tc>
              </a:tr>
              <a:tr h="370840">
                <a:tc rowSpan="3">
                  <a:txBody>
                    <a:bodyPr/>
                    <a:lstStyle/>
                    <a:p>
                      <a:r>
                        <a:rPr lang="en-US" dirty="0" smtClean="0"/>
                        <a:t>Core Loss After New Process</a:t>
                      </a:r>
                      <a:endParaRPr lang="en-US" dirty="0"/>
                    </a:p>
                  </a:txBody>
                  <a:tcPr/>
                </a:tc>
                <a:tc>
                  <a:txBody>
                    <a:bodyPr/>
                    <a:lstStyle/>
                    <a:p>
                      <a:r>
                        <a:rPr lang="en-US" dirty="0" smtClean="0"/>
                        <a:t>Min</a:t>
                      </a:r>
                      <a:endParaRPr lang="en-US" dirty="0"/>
                    </a:p>
                  </a:txBody>
                  <a:tcPr/>
                </a:tc>
                <a:tc>
                  <a:txBody>
                    <a:bodyPr/>
                    <a:lstStyle/>
                    <a:p>
                      <a:pPr algn="ctr"/>
                      <a:r>
                        <a:rPr lang="en-US" dirty="0" smtClean="0"/>
                        <a:t>150</a:t>
                      </a:r>
                      <a:endParaRPr lang="en-US" dirty="0"/>
                    </a:p>
                  </a:txBody>
                  <a:tcPr/>
                </a:tc>
                <a:tc>
                  <a:txBody>
                    <a:bodyPr/>
                    <a:lstStyle/>
                    <a:p>
                      <a:pPr algn="ctr"/>
                      <a:r>
                        <a:rPr lang="en-US" dirty="0" smtClean="0"/>
                        <a:t>236</a:t>
                      </a:r>
                      <a:endParaRPr lang="en-US" dirty="0"/>
                    </a:p>
                  </a:txBody>
                  <a:tcPr/>
                </a:tc>
                <a:tc>
                  <a:txBody>
                    <a:bodyPr/>
                    <a:lstStyle/>
                    <a:p>
                      <a:pPr algn="ctr"/>
                      <a:r>
                        <a:rPr lang="en-US" dirty="0" smtClean="0"/>
                        <a:t>229</a:t>
                      </a:r>
                      <a:endParaRPr lang="en-US" dirty="0"/>
                    </a:p>
                  </a:txBody>
                  <a:tcPr/>
                </a:tc>
                <a:tc>
                  <a:txBody>
                    <a:bodyPr/>
                    <a:lstStyle/>
                    <a:p>
                      <a:pPr algn="ctr"/>
                      <a:r>
                        <a:rPr lang="en-US" dirty="0" smtClean="0"/>
                        <a:t>256</a:t>
                      </a:r>
                      <a:endParaRPr lang="en-US" dirty="0"/>
                    </a:p>
                  </a:txBody>
                  <a:tcPr/>
                </a:tc>
                <a:tc>
                  <a:txBody>
                    <a:bodyPr/>
                    <a:lstStyle/>
                    <a:p>
                      <a:pPr algn="ctr"/>
                      <a:r>
                        <a:rPr lang="en-US" dirty="0" smtClean="0"/>
                        <a:t>257</a:t>
                      </a:r>
                      <a:endParaRPr lang="en-US" dirty="0"/>
                    </a:p>
                  </a:txBody>
                  <a:tcPr/>
                </a:tc>
              </a:tr>
              <a:tr h="370840">
                <a:tc vMerge="1">
                  <a:txBody>
                    <a:bodyPr/>
                    <a:lstStyle/>
                    <a:p>
                      <a:endParaRPr lang="en-US" dirty="0"/>
                    </a:p>
                  </a:txBody>
                  <a:tcPr/>
                </a:tc>
                <a:tc>
                  <a:txBody>
                    <a:bodyPr/>
                    <a:lstStyle/>
                    <a:p>
                      <a:r>
                        <a:rPr lang="en-US" dirty="0" smtClean="0"/>
                        <a:t>Ave</a:t>
                      </a:r>
                      <a:endParaRPr lang="en-US" dirty="0"/>
                    </a:p>
                  </a:txBody>
                  <a:tcPr/>
                </a:tc>
                <a:tc>
                  <a:txBody>
                    <a:bodyPr/>
                    <a:lstStyle/>
                    <a:p>
                      <a:pPr algn="ctr"/>
                      <a:r>
                        <a:rPr lang="en-US" dirty="0" smtClean="0"/>
                        <a:t>200</a:t>
                      </a:r>
                      <a:endParaRPr lang="en-US" dirty="0"/>
                    </a:p>
                  </a:txBody>
                  <a:tcPr/>
                </a:tc>
                <a:tc>
                  <a:txBody>
                    <a:bodyPr/>
                    <a:lstStyle/>
                    <a:p>
                      <a:pPr algn="ctr"/>
                      <a:r>
                        <a:rPr lang="en-US" dirty="0" smtClean="0"/>
                        <a:t>268</a:t>
                      </a:r>
                      <a:endParaRPr lang="en-US" dirty="0"/>
                    </a:p>
                  </a:txBody>
                  <a:tcPr/>
                </a:tc>
                <a:tc>
                  <a:txBody>
                    <a:bodyPr/>
                    <a:lstStyle/>
                    <a:p>
                      <a:pPr algn="ctr"/>
                      <a:r>
                        <a:rPr lang="en-US" dirty="0" smtClean="0"/>
                        <a:t>265</a:t>
                      </a:r>
                      <a:endParaRPr lang="en-US" dirty="0"/>
                    </a:p>
                  </a:txBody>
                  <a:tcPr/>
                </a:tc>
                <a:tc>
                  <a:txBody>
                    <a:bodyPr/>
                    <a:lstStyle/>
                    <a:p>
                      <a:pPr algn="ctr"/>
                      <a:r>
                        <a:rPr lang="en-US" dirty="0" smtClean="0"/>
                        <a:t>271</a:t>
                      </a:r>
                      <a:endParaRPr lang="en-US" dirty="0"/>
                    </a:p>
                  </a:txBody>
                  <a:tcPr/>
                </a:tc>
                <a:tc>
                  <a:txBody>
                    <a:bodyPr/>
                    <a:lstStyle/>
                    <a:p>
                      <a:pPr algn="ctr"/>
                      <a:r>
                        <a:rPr lang="en-US" dirty="0" smtClean="0"/>
                        <a:t>277</a:t>
                      </a:r>
                      <a:endParaRPr lang="en-US" dirty="0"/>
                    </a:p>
                  </a:txBody>
                  <a:tcPr/>
                </a:tc>
              </a:tr>
              <a:tr h="370840">
                <a:tc vMerge="1">
                  <a:txBody>
                    <a:bodyPr/>
                    <a:lstStyle/>
                    <a:p>
                      <a:endParaRPr lang="en-US" dirty="0"/>
                    </a:p>
                  </a:txBody>
                  <a:tcPr/>
                </a:tc>
                <a:tc>
                  <a:txBody>
                    <a:bodyPr/>
                    <a:lstStyle/>
                    <a:p>
                      <a:r>
                        <a:rPr lang="en-US" dirty="0" smtClean="0"/>
                        <a:t>Max</a:t>
                      </a:r>
                      <a:endParaRPr lang="en-US" dirty="0"/>
                    </a:p>
                  </a:txBody>
                  <a:tcPr/>
                </a:tc>
                <a:tc>
                  <a:txBody>
                    <a:bodyPr/>
                    <a:lstStyle/>
                    <a:p>
                      <a:pPr algn="ctr"/>
                      <a:r>
                        <a:rPr lang="en-US" dirty="0" smtClean="0"/>
                        <a:t>250</a:t>
                      </a:r>
                      <a:endParaRPr lang="en-US" dirty="0"/>
                    </a:p>
                  </a:txBody>
                  <a:tcPr/>
                </a:tc>
                <a:tc>
                  <a:txBody>
                    <a:bodyPr/>
                    <a:lstStyle/>
                    <a:p>
                      <a:pPr algn="ctr"/>
                      <a:r>
                        <a:rPr lang="en-US" dirty="0" smtClean="0"/>
                        <a:t>300</a:t>
                      </a:r>
                      <a:endParaRPr lang="en-US" dirty="0"/>
                    </a:p>
                  </a:txBody>
                  <a:tcPr/>
                </a:tc>
                <a:tc>
                  <a:txBody>
                    <a:bodyPr/>
                    <a:lstStyle/>
                    <a:p>
                      <a:pPr algn="ctr"/>
                      <a:r>
                        <a:rPr lang="en-US" dirty="0" smtClean="0"/>
                        <a:t>301</a:t>
                      </a:r>
                      <a:endParaRPr lang="en-US" dirty="0"/>
                    </a:p>
                  </a:txBody>
                  <a:tcPr/>
                </a:tc>
                <a:tc>
                  <a:txBody>
                    <a:bodyPr/>
                    <a:lstStyle/>
                    <a:p>
                      <a:pPr algn="ctr"/>
                      <a:r>
                        <a:rPr lang="en-US" dirty="0" smtClean="0"/>
                        <a:t>285</a:t>
                      </a:r>
                      <a:endParaRPr lang="en-US" dirty="0"/>
                    </a:p>
                  </a:txBody>
                  <a:tcPr/>
                </a:tc>
                <a:tc>
                  <a:txBody>
                    <a:bodyPr/>
                    <a:lstStyle/>
                    <a:p>
                      <a:pPr algn="ctr"/>
                      <a:r>
                        <a:rPr lang="en-US" dirty="0" smtClean="0"/>
                        <a:t>296</a:t>
                      </a:r>
                      <a:endParaRPr lang="en-US" dirty="0"/>
                    </a:p>
                  </a:txBody>
                  <a:tcPr/>
                </a:tc>
              </a:tr>
              <a:tr h="370840">
                <a:tc>
                  <a:txBody>
                    <a:bodyPr/>
                    <a:lstStyle/>
                    <a:p>
                      <a:r>
                        <a:rPr lang="en-US" dirty="0" smtClean="0"/>
                        <a:t>Mag Inc</a:t>
                      </a:r>
                      <a:endParaRPr lang="en-US" dirty="0"/>
                    </a:p>
                  </a:txBody>
                  <a:tcPr/>
                </a:tc>
                <a:tc>
                  <a:txBody>
                    <a:bodyPr/>
                    <a:lstStyle/>
                    <a:p>
                      <a:r>
                        <a:rPr lang="en-US" dirty="0" smtClean="0"/>
                        <a:t>Samples</a:t>
                      </a:r>
                    </a:p>
                  </a:txBody>
                  <a:tcPr/>
                </a:tc>
                <a:tc>
                  <a:txBody>
                    <a:bodyPr/>
                    <a:lstStyle/>
                    <a:p>
                      <a:pPr algn="ctr"/>
                      <a:r>
                        <a:rPr lang="en-US" dirty="0" smtClean="0"/>
                        <a:t>225</a:t>
                      </a:r>
                      <a:endParaRPr lang="en-US" dirty="0"/>
                    </a:p>
                  </a:txBody>
                  <a:tcPr/>
                </a:tc>
                <a:tc>
                  <a:txBody>
                    <a:bodyPr/>
                    <a:lstStyle/>
                    <a:p>
                      <a:pPr algn="ctr"/>
                      <a:r>
                        <a:rPr lang="en-US" dirty="0" smtClean="0"/>
                        <a:t>235 ~ 260</a:t>
                      </a:r>
                      <a:endParaRPr lang="en-US" dirty="0"/>
                    </a:p>
                  </a:txBody>
                  <a:tcPr/>
                </a:tc>
                <a:tc>
                  <a:txBody>
                    <a:bodyPr/>
                    <a:lstStyle/>
                    <a:p>
                      <a:pPr algn="ctr"/>
                      <a:r>
                        <a:rPr lang="en-US" dirty="0" smtClean="0"/>
                        <a:t>258 ~ 323</a:t>
                      </a:r>
                      <a:endParaRPr lang="en-US" dirty="0"/>
                    </a:p>
                  </a:txBody>
                  <a:tcPr/>
                </a:tc>
                <a:tc>
                  <a:txBody>
                    <a:bodyPr/>
                    <a:lstStyle/>
                    <a:p>
                      <a:pPr algn="ctr"/>
                      <a:r>
                        <a:rPr lang="en-US" dirty="0" smtClean="0"/>
                        <a:t>228 ~ 239</a:t>
                      </a:r>
                      <a:endParaRPr lang="en-US" dirty="0"/>
                    </a:p>
                  </a:txBody>
                  <a:tcPr/>
                </a:tc>
                <a:tc>
                  <a:txBody>
                    <a:bodyPr/>
                    <a:lstStyle/>
                    <a:p>
                      <a:pPr algn="ctr"/>
                      <a:r>
                        <a:rPr lang="en-US" dirty="0" smtClean="0"/>
                        <a:t>239 ~ 369</a:t>
                      </a:r>
                      <a:endParaRPr lang="en-US" dirty="0"/>
                    </a:p>
                  </a:txBody>
                  <a:tcPr/>
                </a:tc>
              </a:tr>
              <a:tr h="370840">
                <a:tc>
                  <a:txBody>
                    <a:bodyPr/>
                    <a:lstStyle/>
                    <a:p>
                      <a:r>
                        <a:rPr lang="en-US" dirty="0" smtClean="0"/>
                        <a:t>Arnold</a:t>
                      </a:r>
                      <a:endParaRPr lang="en-US" dirty="0"/>
                    </a:p>
                  </a:txBody>
                  <a:tcPr/>
                </a:tc>
                <a:tc>
                  <a:txBody>
                    <a:bodyPr/>
                    <a:lstStyle/>
                    <a:p>
                      <a:r>
                        <a:rPr lang="en-US" dirty="0" smtClean="0"/>
                        <a:t>Samples</a:t>
                      </a:r>
                      <a:endParaRPr lang="en-US" dirty="0"/>
                    </a:p>
                  </a:txBody>
                  <a:tcPr/>
                </a:tc>
                <a:tc>
                  <a:txBody>
                    <a:bodyPr/>
                    <a:lstStyle/>
                    <a:p>
                      <a:pPr algn="ctr"/>
                      <a:r>
                        <a:rPr lang="en-US" dirty="0" smtClean="0"/>
                        <a:t>350</a:t>
                      </a:r>
                      <a:endParaRPr lang="en-US" dirty="0"/>
                    </a:p>
                  </a:txBody>
                  <a:tcPr/>
                </a:tc>
                <a:tc>
                  <a:txBody>
                    <a:bodyPr/>
                    <a:lstStyle/>
                    <a:p>
                      <a:pPr algn="ctr"/>
                      <a:r>
                        <a:rPr lang="en-US" dirty="0" smtClean="0"/>
                        <a:t>323</a:t>
                      </a:r>
                      <a:endParaRPr lang="en-US" dirty="0"/>
                    </a:p>
                  </a:txBody>
                  <a:tcPr/>
                </a:tc>
                <a:tc>
                  <a:txBody>
                    <a:bodyPr/>
                    <a:lstStyle/>
                    <a:p>
                      <a:pPr algn="ctr"/>
                      <a:r>
                        <a:rPr lang="en-US" dirty="0" smtClean="0"/>
                        <a:t>260 ~ 295</a:t>
                      </a:r>
                      <a:endParaRPr lang="en-US" dirty="0"/>
                    </a:p>
                  </a:txBody>
                  <a:tcPr/>
                </a:tc>
                <a:tc>
                  <a:txBody>
                    <a:bodyPr/>
                    <a:lstStyle/>
                    <a:p>
                      <a:pPr algn="ctr"/>
                      <a:endParaRPr lang="en-US" dirty="0"/>
                    </a:p>
                  </a:txBody>
                  <a:tcPr/>
                </a:tc>
                <a:tc>
                  <a:txBody>
                    <a:bodyPr/>
                    <a:lstStyle/>
                    <a:p>
                      <a:pPr algn="ctr"/>
                      <a:r>
                        <a:rPr lang="en-US" dirty="0" smtClean="0"/>
                        <a:t>250 ~ 371</a:t>
                      </a:r>
                      <a:endParaRPr lang="en-US" dirty="0"/>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TDG Corporation</a:t>
            </a:r>
            <a:endParaRPr lang="en-US" dirty="0"/>
          </a:p>
        </p:txBody>
      </p:sp>
      <p:sp>
        <p:nvSpPr>
          <p:cNvPr id="5" name="Content Placeholder 4"/>
          <p:cNvSpPr>
            <a:spLocks noGrp="1"/>
          </p:cNvSpPr>
          <p:nvPr>
            <p:ph idx="1"/>
          </p:nvPr>
        </p:nvSpPr>
        <p:spPr/>
        <p:txBody>
          <a:bodyPr/>
          <a:lstStyle/>
          <a:p>
            <a:r>
              <a:rPr lang="en-US" b="1" dirty="0" smtClean="0"/>
              <a:t>Largest Manufacturer of Ferrites in the World</a:t>
            </a:r>
          </a:p>
          <a:p>
            <a:r>
              <a:rPr lang="en-US" b="1" dirty="0" err="1" smtClean="0"/>
              <a:t>Haining</a:t>
            </a:r>
            <a:r>
              <a:rPr lang="en-US" b="1" dirty="0" smtClean="0"/>
              <a:t> City – 3 hours SW Shanghai</a:t>
            </a:r>
          </a:p>
          <a:p>
            <a:r>
              <a:rPr lang="en-US" b="1" dirty="0" smtClean="0"/>
              <a:t>MnZn and NiZn Ferrite </a:t>
            </a:r>
          </a:p>
          <a:p>
            <a:r>
              <a:rPr lang="en-US" b="1" dirty="0" smtClean="0"/>
              <a:t>Largest Selection of Cores</a:t>
            </a:r>
          </a:p>
          <a:p>
            <a:r>
              <a:rPr lang="en-US" b="1" dirty="0" smtClean="0"/>
              <a:t>New Materials</a:t>
            </a:r>
          </a:p>
          <a:p>
            <a:r>
              <a:rPr lang="en-US" b="1" dirty="0" smtClean="0"/>
              <a:t>Custom Tooling costs extremely low ~$1,500</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TDG Corporation</a:t>
            </a:r>
            <a:br>
              <a:rPr lang="en-US" dirty="0" smtClean="0"/>
            </a:br>
            <a:r>
              <a:rPr lang="en-US" dirty="0" smtClean="0"/>
              <a:t/>
            </a:r>
            <a:br>
              <a:rPr lang="en-US" dirty="0" smtClean="0"/>
            </a:br>
            <a:r>
              <a:rPr lang="en-US" dirty="0" smtClean="0"/>
              <a:t>Ferrite core materials</a:t>
            </a:r>
            <a:endParaRPr lang="en-US" dirty="0"/>
          </a:p>
        </p:txBody>
      </p:sp>
      <p:graphicFrame>
        <p:nvGraphicFramePr>
          <p:cNvPr id="4" name="Table Placeholder 3"/>
          <p:cNvGraphicFramePr>
            <a:graphicFrameLocks noGrp="1"/>
          </p:cNvGraphicFramePr>
          <p:nvPr>
            <p:ph type="tbl" idx="1"/>
          </p:nvPr>
        </p:nvGraphicFramePr>
        <p:xfrm>
          <a:off x="457200" y="2133600"/>
          <a:ext cx="8458199" cy="3733803"/>
        </p:xfrm>
        <a:graphic>
          <a:graphicData uri="http://schemas.openxmlformats.org/drawingml/2006/table">
            <a:tbl>
              <a:tblPr firstRow="1" bandRow="1">
                <a:tableStyleId>{5C22544A-7EE6-4342-B048-85BDC9FD1C3A}</a:tableStyleId>
              </a:tblPr>
              <a:tblGrid>
                <a:gridCol w="1463919"/>
                <a:gridCol w="1463919"/>
                <a:gridCol w="2025162"/>
                <a:gridCol w="2041280"/>
                <a:gridCol w="1463919"/>
              </a:tblGrid>
              <a:tr h="414867">
                <a:tc>
                  <a:txBody>
                    <a:bodyPr/>
                    <a:lstStyle/>
                    <a:p>
                      <a:endParaRPr lang="en-US" dirty="0"/>
                    </a:p>
                  </a:txBody>
                  <a:tcPr/>
                </a:tc>
                <a:tc>
                  <a:txBody>
                    <a:bodyPr/>
                    <a:lstStyle/>
                    <a:p>
                      <a:r>
                        <a:rPr lang="en-US" dirty="0" smtClean="0"/>
                        <a:t>Initial Perm</a:t>
                      </a:r>
                      <a:endParaRPr lang="en-US" dirty="0"/>
                    </a:p>
                  </a:txBody>
                  <a:tcPr/>
                </a:tc>
                <a:tc>
                  <a:txBody>
                    <a:bodyPr/>
                    <a:lstStyle/>
                    <a:p>
                      <a:r>
                        <a:rPr lang="en-US" dirty="0" smtClean="0"/>
                        <a:t>Equivalent To</a:t>
                      </a:r>
                      <a:endParaRPr lang="en-US" dirty="0"/>
                    </a:p>
                  </a:txBody>
                  <a:tcPr/>
                </a:tc>
                <a:tc>
                  <a:txBody>
                    <a:bodyPr/>
                    <a:lstStyle/>
                    <a:p>
                      <a:r>
                        <a:rPr lang="en-US" dirty="0" smtClean="0"/>
                        <a:t>Comments</a:t>
                      </a:r>
                      <a:endParaRPr lang="en-US" dirty="0"/>
                    </a:p>
                  </a:txBody>
                  <a:tcPr/>
                </a:tc>
                <a:tc>
                  <a:txBody>
                    <a:bodyPr/>
                    <a:lstStyle/>
                    <a:p>
                      <a:endParaRPr lang="en-US"/>
                    </a:p>
                  </a:txBody>
                  <a:tcPr/>
                </a:tc>
              </a:tr>
              <a:tr h="414867">
                <a:tc>
                  <a:txBody>
                    <a:bodyPr/>
                    <a:lstStyle/>
                    <a:p>
                      <a:r>
                        <a:rPr lang="en-US" dirty="0" smtClean="0"/>
                        <a:t>TP4A</a:t>
                      </a:r>
                      <a:endParaRPr lang="en-US" dirty="0"/>
                    </a:p>
                  </a:txBody>
                  <a:tcPr/>
                </a:tc>
                <a:tc>
                  <a:txBody>
                    <a:bodyPr/>
                    <a:lstStyle/>
                    <a:p>
                      <a:pPr algn="ctr"/>
                      <a:r>
                        <a:rPr lang="en-US" dirty="0" smtClean="0"/>
                        <a:t>2,400</a:t>
                      </a:r>
                      <a:endParaRPr lang="en-US" dirty="0"/>
                    </a:p>
                  </a:txBody>
                  <a:tcPr/>
                </a:tc>
                <a:tc>
                  <a:txBody>
                    <a:bodyPr/>
                    <a:lstStyle/>
                    <a:p>
                      <a:r>
                        <a:rPr lang="en-US" dirty="0" smtClean="0"/>
                        <a:t>PC44/3F3</a:t>
                      </a:r>
                      <a:endParaRPr lang="en-US" dirty="0"/>
                    </a:p>
                  </a:txBody>
                  <a:tcPr/>
                </a:tc>
                <a:tc>
                  <a:txBody>
                    <a:bodyPr/>
                    <a:lstStyle/>
                    <a:p>
                      <a:endParaRPr lang="en-US"/>
                    </a:p>
                  </a:txBody>
                  <a:tcPr/>
                </a:tc>
                <a:tc>
                  <a:txBody>
                    <a:bodyPr/>
                    <a:lstStyle/>
                    <a:p>
                      <a:endParaRPr lang="en-US"/>
                    </a:p>
                  </a:txBody>
                  <a:tcPr/>
                </a:tc>
              </a:tr>
              <a:tr h="414867">
                <a:tc>
                  <a:txBody>
                    <a:bodyPr/>
                    <a:lstStyle/>
                    <a:p>
                      <a:r>
                        <a:rPr lang="en-US" dirty="0" smtClean="0"/>
                        <a:t>TP4D</a:t>
                      </a:r>
                      <a:endParaRPr lang="en-US" dirty="0"/>
                    </a:p>
                  </a:txBody>
                  <a:tcPr/>
                </a:tc>
                <a:tc>
                  <a:txBody>
                    <a:bodyPr/>
                    <a:lstStyle/>
                    <a:p>
                      <a:pPr algn="ctr"/>
                      <a:r>
                        <a:rPr lang="en-US" dirty="0" smtClean="0"/>
                        <a:t>2,500</a:t>
                      </a:r>
                      <a:endParaRPr lang="en-US" dirty="0"/>
                    </a:p>
                  </a:txBody>
                  <a:tcPr/>
                </a:tc>
                <a:tc>
                  <a:txBody>
                    <a:bodyPr/>
                    <a:lstStyle/>
                    <a:p>
                      <a:r>
                        <a:rPr lang="en-US" dirty="0" smtClean="0"/>
                        <a:t>PC47</a:t>
                      </a:r>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Lowest Losses @</a:t>
                      </a:r>
                      <a:r>
                        <a:rPr lang="en-US" baseline="0" dirty="0" smtClean="0"/>
                        <a:t> 100</a:t>
                      </a:r>
                      <a:r>
                        <a:rPr kumimoji="0" lang="en-US" sz="1800" kern="1200" dirty="0" smtClean="0">
                          <a:solidFill>
                            <a:schemeClr val="dk1"/>
                          </a:solidFill>
                          <a:latin typeface="+mn-lt"/>
                          <a:ea typeface="+mn-ea"/>
                          <a:cs typeface="+mn-cs"/>
                        </a:rPr>
                        <a:t>°</a:t>
                      </a:r>
                      <a:r>
                        <a:rPr lang="en-US" baseline="0" dirty="0" smtClean="0"/>
                        <a:t>C</a:t>
                      </a:r>
                      <a:endParaRPr lang="en-US" dirty="0"/>
                    </a:p>
                  </a:txBody>
                  <a:tcPr/>
                </a:tc>
                <a:tc hMerge="1">
                  <a:txBody>
                    <a:bodyPr/>
                    <a:lstStyle/>
                    <a:p>
                      <a:endParaRPr lang="en-US" dirty="0"/>
                    </a:p>
                  </a:txBody>
                  <a:tcPr/>
                </a:tc>
              </a:tr>
              <a:tr h="414867">
                <a:tc>
                  <a:txBody>
                    <a:bodyPr/>
                    <a:lstStyle/>
                    <a:p>
                      <a:r>
                        <a:rPr lang="en-US" dirty="0" smtClean="0"/>
                        <a:t>TP4W</a:t>
                      </a:r>
                      <a:endParaRPr lang="en-US" dirty="0"/>
                    </a:p>
                  </a:txBody>
                  <a:tcPr/>
                </a:tc>
                <a:tc>
                  <a:txBody>
                    <a:bodyPr/>
                    <a:lstStyle/>
                    <a:p>
                      <a:pPr algn="ctr"/>
                      <a:r>
                        <a:rPr lang="en-US" dirty="0" smtClean="0"/>
                        <a:t>3,000</a:t>
                      </a:r>
                      <a:endParaRPr lang="en-US" dirty="0"/>
                    </a:p>
                  </a:txBody>
                  <a:tcPr/>
                </a:tc>
                <a:tc>
                  <a:txBody>
                    <a:bodyPr/>
                    <a:lstStyle/>
                    <a:p>
                      <a:r>
                        <a:rPr lang="en-US" dirty="0" smtClean="0"/>
                        <a:t>PC95/N95/3C95</a:t>
                      </a:r>
                      <a:endParaRPr lang="en-US" dirty="0"/>
                    </a:p>
                  </a:txBody>
                  <a:tcPr/>
                </a:tc>
                <a:tc gridSpan="2">
                  <a:txBody>
                    <a:bodyPr/>
                    <a:lstStyle/>
                    <a:p>
                      <a:r>
                        <a:rPr lang="en-US" dirty="0" smtClean="0"/>
                        <a:t>Wide Band Temp Response</a:t>
                      </a:r>
                      <a:endParaRPr lang="en-US" dirty="0"/>
                    </a:p>
                  </a:txBody>
                  <a:tcPr/>
                </a:tc>
                <a:tc hMerge="1">
                  <a:txBody>
                    <a:bodyPr/>
                    <a:lstStyle/>
                    <a:p>
                      <a:endParaRPr lang="en-US" dirty="0"/>
                    </a:p>
                  </a:txBody>
                  <a:tcPr/>
                </a:tc>
              </a:tr>
              <a:tr h="414867">
                <a:tc>
                  <a:txBody>
                    <a:bodyPr/>
                    <a:lstStyle/>
                    <a:p>
                      <a:r>
                        <a:rPr lang="en-US" dirty="0" smtClean="0"/>
                        <a:t>TP4F</a:t>
                      </a:r>
                      <a:endParaRPr lang="en-US" dirty="0"/>
                    </a:p>
                  </a:txBody>
                  <a:tcPr/>
                </a:tc>
                <a:tc>
                  <a:txBody>
                    <a:bodyPr/>
                    <a:lstStyle/>
                    <a:p>
                      <a:pPr algn="ctr"/>
                      <a:r>
                        <a:rPr lang="en-US" dirty="0" smtClean="0"/>
                        <a:t>1,800</a:t>
                      </a:r>
                      <a:endParaRPr lang="en-US" dirty="0"/>
                    </a:p>
                  </a:txBody>
                  <a:tcPr/>
                </a:tc>
                <a:tc>
                  <a:txBody>
                    <a:bodyPr/>
                    <a:lstStyle/>
                    <a:p>
                      <a:r>
                        <a:rPr lang="en-US" dirty="0" smtClean="0"/>
                        <a:t>none</a:t>
                      </a:r>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High Temp – 140</a:t>
                      </a:r>
                      <a:r>
                        <a:rPr kumimoji="0" lang="en-US" sz="1800" kern="1200" dirty="0" smtClean="0">
                          <a:solidFill>
                            <a:schemeClr val="dk1"/>
                          </a:solidFill>
                          <a:latin typeface="+mn-lt"/>
                          <a:ea typeface="+mn-ea"/>
                          <a:cs typeface="+mn-cs"/>
                        </a:rPr>
                        <a:t>°</a:t>
                      </a:r>
                      <a:r>
                        <a:rPr lang="en-US" dirty="0" smtClean="0"/>
                        <a:t>C </a:t>
                      </a:r>
                      <a:r>
                        <a:rPr lang="en-US" dirty="0" err="1" smtClean="0"/>
                        <a:t>Opn</a:t>
                      </a:r>
                      <a:endParaRPr lang="en-US" dirty="0"/>
                    </a:p>
                  </a:txBody>
                  <a:tcPr/>
                </a:tc>
                <a:tc hMerge="1">
                  <a:txBody>
                    <a:bodyPr/>
                    <a:lstStyle/>
                    <a:p>
                      <a:endParaRPr lang="en-US" dirty="0"/>
                    </a:p>
                  </a:txBody>
                  <a:tcPr/>
                </a:tc>
              </a:tr>
              <a:tr h="414867">
                <a:tc>
                  <a:txBody>
                    <a:bodyPr/>
                    <a:lstStyle/>
                    <a:p>
                      <a:r>
                        <a:rPr lang="en-US" dirty="0" smtClean="0"/>
                        <a:t>TP5B</a:t>
                      </a:r>
                      <a:endParaRPr lang="en-US" dirty="0"/>
                    </a:p>
                  </a:txBody>
                  <a:tcPr/>
                </a:tc>
                <a:tc>
                  <a:txBody>
                    <a:bodyPr/>
                    <a:lstStyle/>
                    <a:p>
                      <a:pPr algn="ctr"/>
                      <a:r>
                        <a:rPr lang="en-US" dirty="0" smtClean="0"/>
                        <a:t>1,200</a:t>
                      </a:r>
                      <a:endParaRPr lang="en-US" dirty="0"/>
                    </a:p>
                  </a:txBody>
                  <a:tcPr/>
                </a:tc>
                <a:tc>
                  <a:txBody>
                    <a:bodyPr/>
                    <a:lstStyle/>
                    <a:p>
                      <a:r>
                        <a:rPr lang="en-US" dirty="0" smtClean="0"/>
                        <a:t>none</a:t>
                      </a:r>
                      <a:endParaRPr lang="en-US" dirty="0"/>
                    </a:p>
                  </a:txBody>
                  <a:tcPr/>
                </a:tc>
                <a:tc gridSpan="2">
                  <a:txBody>
                    <a:bodyPr/>
                    <a:lstStyle/>
                    <a:p>
                      <a:r>
                        <a:rPr lang="en-US" dirty="0" smtClean="0"/>
                        <a:t>1 – 2 MHz </a:t>
                      </a:r>
                      <a:r>
                        <a:rPr lang="en-US" dirty="0" err="1" smtClean="0"/>
                        <a:t>Opn</a:t>
                      </a:r>
                      <a:endParaRPr lang="en-US" dirty="0"/>
                    </a:p>
                  </a:txBody>
                  <a:tcPr/>
                </a:tc>
                <a:tc hMerge="1">
                  <a:txBody>
                    <a:bodyPr/>
                    <a:lstStyle/>
                    <a:p>
                      <a:endParaRPr lang="en-US"/>
                    </a:p>
                  </a:txBody>
                  <a:tcPr/>
                </a:tc>
              </a:tr>
              <a:tr h="414867">
                <a:tc>
                  <a:txBody>
                    <a:bodyPr/>
                    <a:lstStyle/>
                    <a:p>
                      <a:r>
                        <a:rPr lang="en-US" dirty="0" smtClean="0"/>
                        <a:t>TLD5</a:t>
                      </a:r>
                      <a:endParaRPr lang="en-US" dirty="0"/>
                    </a:p>
                  </a:txBody>
                  <a:tcPr/>
                </a:tc>
                <a:tc>
                  <a:txBody>
                    <a:bodyPr/>
                    <a:lstStyle/>
                    <a:p>
                      <a:pPr algn="ctr"/>
                      <a:r>
                        <a:rPr lang="en-US" dirty="0" smtClean="0"/>
                        <a:t>5,000</a:t>
                      </a:r>
                      <a:endParaRPr lang="en-US" dirty="0"/>
                    </a:p>
                  </a:txBody>
                  <a:tcPr/>
                </a:tc>
                <a:tc>
                  <a:txBody>
                    <a:bodyPr/>
                    <a:lstStyle/>
                    <a:p>
                      <a:r>
                        <a:rPr lang="en-US" dirty="0" smtClean="0"/>
                        <a:t>none</a:t>
                      </a:r>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Temp Range </a:t>
                      </a:r>
                      <a:r>
                        <a:rPr lang="en-US" baseline="0" dirty="0" smtClean="0"/>
                        <a:t>  </a:t>
                      </a:r>
                      <a:r>
                        <a:rPr lang="en-US" dirty="0" smtClean="0"/>
                        <a:t>-40</a:t>
                      </a:r>
                      <a:r>
                        <a:rPr kumimoji="0" lang="en-US" sz="1800" kern="1200" dirty="0" smtClean="0">
                          <a:solidFill>
                            <a:schemeClr val="dk1"/>
                          </a:solidFill>
                          <a:latin typeface="+mn-lt"/>
                          <a:ea typeface="+mn-ea"/>
                          <a:cs typeface="+mn-cs"/>
                        </a:rPr>
                        <a:t>°C</a:t>
                      </a:r>
                      <a:r>
                        <a:rPr lang="en-US" dirty="0" smtClean="0"/>
                        <a:t> </a:t>
                      </a:r>
                      <a:r>
                        <a:rPr lang="en-US" baseline="0" dirty="0" smtClean="0"/>
                        <a:t> </a:t>
                      </a:r>
                      <a:r>
                        <a:rPr lang="en-US" dirty="0" smtClean="0"/>
                        <a:t>to</a:t>
                      </a:r>
                      <a:r>
                        <a:rPr lang="en-US" baseline="0" dirty="0" smtClean="0"/>
                        <a:t> </a:t>
                      </a:r>
                      <a:r>
                        <a:rPr lang="en-US" dirty="0" smtClean="0"/>
                        <a:t>+65</a:t>
                      </a:r>
                      <a:r>
                        <a:rPr kumimoji="0" lang="en-US" sz="1800" kern="1200" dirty="0" smtClean="0">
                          <a:solidFill>
                            <a:schemeClr val="dk1"/>
                          </a:solidFill>
                          <a:latin typeface="+mn-lt"/>
                          <a:ea typeface="+mn-ea"/>
                          <a:cs typeface="+mn-cs"/>
                        </a:rPr>
                        <a:t>°</a:t>
                      </a:r>
                      <a:r>
                        <a:rPr lang="en-US" dirty="0" smtClean="0"/>
                        <a:t>C</a:t>
                      </a:r>
                      <a:endParaRPr lang="en-US" dirty="0"/>
                    </a:p>
                  </a:txBody>
                  <a:tcPr/>
                </a:tc>
                <a:tc hMerge="1">
                  <a:txBody>
                    <a:bodyPr/>
                    <a:lstStyle/>
                    <a:p>
                      <a:endParaRPr lang="en-US"/>
                    </a:p>
                  </a:txBody>
                  <a:tcPr/>
                </a:tc>
              </a:tr>
              <a:tr h="414867">
                <a:tc>
                  <a:txBody>
                    <a:bodyPr/>
                    <a:lstStyle/>
                    <a:p>
                      <a:r>
                        <a:rPr lang="en-US" dirty="0" smtClean="0"/>
                        <a:t>TS10</a:t>
                      </a:r>
                      <a:endParaRPr lang="en-US" dirty="0"/>
                    </a:p>
                  </a:txBody>
                  <a:tcPr/>
                </a:tc>
                <a:tc>
                  <a:txBody>
                    <a:bodyPr/>
                    <a:lstStyle/>
                    <a:p>
                      <a:pPr algn="ctr"/>
                      <a:r>
                        <a:rPr lang="en-US" dirty="0" smtClean="0"/>
                        <a:t>10,000</a:t>
                      </a:r>
                      <a:endParaRPr lang="en-US" dirty="0"/>
                    </a:p>
                  </a:txBody>
                  <a:tcPr/>
                </a:tc>
                <a:tc>
                  <a:txBody>
                    <a:bodyPr/>
                    <a:lstStyle/>
                    <a:p>
                      <a:r>
                        <a:rPr lang="en-US" dirty="0" smtClean="0"/>
                        <a:t>H5C2</a:t>
                      </a:r>
                      <a:endParaRPr lang="en-US" dirty="0"/>
                    </a:p>
                  </a:txBody>
                  <a:tcPr/>
                </a:tc>
                <a:tc>
                  <a:txBody>
                    <a:bodyPr/>
                    <a:lstStyle/>
                    <a:p>
                      <a:r>
                        <a:rPr lang="en-US" dirty="0" smtClean="0"/>
                        <a:t>EMI Filter</a:t>
                      </a:r>
                      <a:endParaRPr lang="en-US" dirty="0"/>
                    </a:p>
                  </a:txBody>
                  <a:tcPr/>
                </a:tc>
                <a:tc>
                  <a:txBody>
                    <a:bodyPr/>
                    <a:lstStyle/>
                    <a:p>
                      <a:endParaRPr lang="en-US"/>
                    </a:p>
                  </a:txBody>
                  <a:tcPr/>
                </a:tc>
              </a:tr>
              <a:tr h="414867">
                <a:tc>
                  <a:txBody>
                    <a:bodyPr/>
                    <a:lstStyle/>
                    <a:p>
                      <a:r>
                        <a:rPr lang="en-US" dirty="0" smtClean="0"/>
                        <a:t>TS10A</a:t>
                      </a:r>
                      <a:endParaRPr lang="en-US" dirty="0"/>
                    </a:p>
                  </a:txBody>
                  <a:tcPr/>
                </a:tc>
                <a:tc>
                  <a:txBody>
                    <a:bodyPr/>
                    <a:lstStyle/>
                    <a:p>
                      <a:pPr algn="ctr"/>
                      <a:r>
                        <a:rPr lang="en-US" dirty="0" smtClean="0"/>
                        <a:t>10,000</a:t>
                      </a:r>
                      <a:endParaRPr lang="en-US" dirty="0"/>
                    </a:p>
                  </a:txBody>
                  <a:tcPr/>
                </a:tc>
                <a:tc>
                  <a:txBody>
                    <a:bodyPr/>
                    <a:lstStyle/>
                    <a:p>
                      <a:r>
                        <a:rPr lang="en-US" dirty="0" smtClean="0"/>
                        <a:t>T72</a:t>
                      </a:r>
                      <a:endParaRPr lang="en-US" dirty="0"/>
                    </a:p>
                  </a:txBody>
                  <a:tcPr/>
                </a:tc>
                <a:tc>
                  <a:txBody>
                    <a:bodyPr/>
                    <a:lstStyle/>
                    <a:p>
                      <a:r>
                        <a:rPr lang="en-US" dirty="0" smtClean="0"/>
                        <a:t>EMI Filter</a:t>
                      </a:r>
                      <a:endParaRPr lang="en-US" dirty="0"/>
                    </a:p>
                  </a:txBody>
                  <a:tcPr/>
                </a:tc>
                <a:tc>
                  <a:txBody>
                    <a:bodyPr/>
                    <a:lstStyle/>
                    <a:p>
                      <a:endParaRPr lang="en-US" dirty="0"/>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400" dirty="0" smtClean="0"/>
              <a:t>TDG Corporation</a:t>
            </a:r>
            <a:r>
              <a:rPr lang="en-US" dirty="0" smtClean="0"/>
              <a:t/>
            </a:r>
            <a:br>
              <a:rPr lang="en-US" dirty="0" smtClean="0"/>
            </a:br>
            <a:r>
              <a:rPr lang="en-US" dirty="0" smtClean="0"/>
              <a:t/>
            </a:r>
            <a:br>
              <a:rPr lang="en-US" dirty="0" smtClean="0"/>
            </a:br>
            <a:r>
              <a:rPr lang="en-US" dirty="0" smtClean="0"/>
              <a:t>EMI Ferrite Sample Kit</a:t>
            </a:r>
            <a:endParaRPr lang="en-US" dirty="0"/>
          </a:p>
        </p:txBody>
      </p:sp>
      <p:graphicFrame>
        <p:nvGraphicFramePr>
          <p:cNvPr id="6" name="Table 5"/>
          <p:cNvGraphicFramePr>
            <a:graphicFrameLocks noGrp="1"/>
          </p:cNvGraphicFramePr>
          <p:nvPr/>
        </p:nvGraphicFramePr>
        <p:xfrm>
          <a:off x="381000" y="1905000"/>
          <a:ext cx="8153401" cy="4343400"/>
        </p:xfrm>
        <a:graphic>
          <a:graphicData uri="http://schemas.openxmlformats.org/drawingml/2006/table">
            <a:tbl>
              <a:tblPr/>
              <a:tblGrid>
                <a:gridCol w="2247120"/>
                <a:gridCol w="1245027"/>
                <a:gridCol w="1153926"/>
                <a:gridCol w="1138743"/>
                <a:gridCol w="1396858"/>
                <a:gridCol w="971727"/>
              </a:tblGrid>
              <a:tr h="434341">
                <a:tc rowSpan="2">
                  <a:txBody>
                    <a:bodyPr/>
                    <a:lstStyle/>
                    <a:p>
                      <a:pPr algn="l" fontAlgn="b"/>
                      <a:r>
                        <a:rPr lang="en-US" sz="1400" b="1" i="0" u="none" strike="noStrike">
                          <a:solidFill>
                            <a:srgbClr val="000000"/>
                          </a:solidFill>
                          <a:latin typeface="Calibri"/>
                        </a:rPr>
                        <a:t>TDG Sample Kit  For EMI Filters</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gridSpan="3">
                  <a:txBody>
                    <a:bodyPr/>
                    <a:lstStyle/>
                    <a:p>
                      <a:pPr algn="ctr" fontAlgn="ctr"/>
                      <a:r>
                        <a:rPr lang="en-US" sz="1400" b="1" i="0" u="none" strike="noStrike">
                          <a:solidFill>
                            <a:srgbClr val="000000"/>
                          </a:solidFill>
                          <a:latin typeface="Calibri"/>
                        </a:rPr>
                        <a:t>Dimensions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a:p>
                  </a:txBody>
                  <a:tcPr/>
                </a:tc>
                <a:tc>
                  <a:txBody>
                    <a:bodyPr/>
                    <a:lstStyle/>
                    <a:p>
                      <a:pPr algn="l" fontAlgn="b"/>
                      <a:r>
                        <a:rPr lang="en-US" sz="1400" b="1" i="0" u="none" strike="noStrike">
                          <a:solidFill>
                            <a:srgbClr val="000000"/>
                          </a:solidFill>
                          <a:latin typeface="Calibri"/>
                        </a:rPr>
                        <a:t>Al Value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latin typeface="Calibri"/>
                        </a:rPr>
                        <a:t>A</a:t>
                      </a:r>
                      <a:r>
                        <a:rPr lang="en-US" sz="1400" b="1" i="0" u="none" strike="noStrike" baseline="-25000">
                          <a:solidFill>
                            <a:srgbClr val="000000"/>
                          </a:solidFill>
                          <a:latin typeface="Calibri"/>
                        </a:rPr>
                        <a:t>e</a:t>
                      </a:r>
                      <a:endParaRPr lang="en-US" sz="14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16966">
                <a:tc vMerge="1">
                  <a:txBody>
                    <a:bodyPr/>
                    <a:lstStyle/>
                    <a:p>
                      <a:endParaRPr lang="en-US"/>
                    </a:p>
                  </a:txBody>
                  <a:tcPr/>
                </a:tc>
                <a:tc>
                  <a:txBody>
                    <a:bodyPr/>
                    <a:lstStyle/>
                    <a:p>
                      <a:pPr algn="l" fontAlgn="b"/>
                      <a:r>
                        <a:rPr lang="en-US" sz="1400" b="1" i="0" u="none" strike="noStrike">
                          <a:solidFill>
                            <a:srgbClr val="000000"/>
                          </a:solidFill>
                          <a:latin typeface="Calibri"/>
                        </a:rPr>
                        <a:t>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a:solidFill>
                            <a:srgbClr val="000000"/>
                          </a:solidFill>
                          <a:latin typeface="Calibri"/>
                        </a:rPr>
                        <a:t>I.D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a:solidFill>
                            <a:srgbClr val="000000"/>
                          </a:solidFill>
                          <a:latin typeface="Calibri"/>
                        </a:rPr>
                        <a:t>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l" fontAlgn="b"/>
                      <a:r>
                        <a:rPr lang="en-US" sz="1400" b="1" i="0" u="none" strike="noStrike">
                          <a:solidFill>
                            <a:srgbClr val="000000"/>
                          </a:solidFill>
                          <a:latin typeface="Calibri"/>
                        </a:rPr>
                        <a:t>nH/Tn</a:t>
                      </a:r>
                      <a:r>
                        <a:rPr lang="en-US" sz="1400" b="1" i="0" u="none" strike="noStrike" baseline="30000">
                          <a:solidFill>
                            <a:srgbClr val="000000"/>
                          </a:solidFill>
                          <a:latin typeface="Calibri"/>
                        </a:rPr>
                        <a:t>2</a:t>
                      </a:r>
                      <a:endParaRPr lang="en-US" sz="14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400" b="1" i="0" u="none" strike="noStrike">
                          <a:solidFill>
                            <a:srgbClr val="000000"/>
                          </a:solidFill>
                          <a:latin typeface="Calibri"/>
                        </a:rPr>
                        <a:t>mm</a:t>
                      </a:r>
                      <a:r>
                        <a:rPr lang="en-US" sz="1400" b="1" i="0" u="none" strike="noStrike" baseline="30000">
                          <a:solidFill>
                            <a:srgbClr val="000000"/>
                          </a:solidFill>
                          <a:latin typeface="Calibri"/>
                        </a:rPr>
                        <a:t>2</a:t>
                      </a:r>
                      <a:endParaRPr lang="en-US" sz="14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47472">
                <a:tc>
                  <a:txBody>
                    <a:bodyPr/>
                    <a:lstStyle/>
                    <a:p>
                      <a:pPr algn="l" fontAlgn="b"/>
                      <a:r>
                        <a:rPr lang="en-US" sz="1400" b="1" i="0" u="none" strike="noStrike">
                          <a:solidFill>
                            <a:srgbClr val="000000"/>
                          </a:solidFill>
                          <a:latin typeface="Calibri"/>
                        </a:rPr>
                        <a:t>TS10 T31/20/15E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31.0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20.0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15.0 ± 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12940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00"/>
                          </a:solidFill>
                          <a:latin typeface="Calibri"/>
                        </a:rPr>
                        <a:t>81.2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47472">
                <a:tc>
                  <a:txBody>
                    <a:bodyPr/>
                    <a:lstStyle/>
                    <a:p>
                      <a:pPr algn="l" fontAlgn="b"/>
                      <a:r>
                        <a:rPr lang="en-US" sz="1400" b="1" i="0" u="none" strike="noStrike">
                          <a:solidFill>
                            <a:srgbClr val="000000"/>
                          </a:solidFill>
                          <a:latin typeface="Calibri"/>
                        </a:rPr>
                        <a:t>TS10 T22.1/13.7.6.5E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22.1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13.7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6.5 ± 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4400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00"/>
                          </a:solidFill>
                          <a:latin typeface="Calibri"/>
                        </a:rPr>
                        <a:t>26.8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47472">
                <a:tc>
                  <a:txBody>
                    <a:bodyPr/>
                    <a:lstStyle/>
                    <a:p>
                      <a:pPr algn="l" fontAlgn="b"/>
                      <a:r>
                        <a:rPr lang="en-US" sz="1400" b="1" i="0" u="none" strike="noStrike">
                          <a:solidFill>
                            <a:srgbClr val="000000"/>
                          </a:solidFill>
                          <a:latin typeface="Calibri"/>
                        </a:rPr>
                        <a:t>TS10 T12.7/7.9/6.35E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12.7 ± 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7.6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6.35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5500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00"/>
                          </a:solidFill>
                          <a:latin typeface="Calibri"/>
                        </a:rPr>
                        <a:t>15.8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47472">
                <a:tc>
                  <a:txBody>
                    <a:bodyPr/>
                    <a:lstStyle/>
                    <a:p>
                      <a:pPr algn="l" fontAlgn="b"/>
                      <a:r>
                        <a:rPr lang="en-US" sz="1400" b="1" i="0" u="none" strike="noStrike">
                          <a:solidFill>
                            <a:srgbClr val="000000"/>
                          </a:solidFill>
                          <a:latin typeface="Calibri"/>
                        </a:rPr>
                        <a:t>TS10 T9/5/3E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9.0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4.7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3.0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1" i="0" u="none" strike="noStrike">
                          <a:solidFill>
                            <a:srgbClr val="000000"/>
                          </a:solidFill>
                          <a:latin typeface="Calibri"/>
                        </a:rPr>
                        <a:t>3760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1" i="0" u="none" strike="noStrike">
                          <a:solidFill>
                            <a:srgbClr val="000000"/>
                          </a:solidFill>
                          <a:latin typeface="Calibri"/>
                        </a:rPr>
                        <a:t>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47472">
                <a:tc>
                  <a:txBody>
                    <a:bodyPr/>
                    <a:lstStyle/>
                    <a:p>
                      <a:pPr algn="l" fontAlgn="b"/>
                      <a:r>
                        <a:rPr lang="en-US" sz="1400" b="1" i="0" u="none" strike="noStrike">
                          <a:solidFill>
                            <a:srgbClr val="000000"/>
                          </a:solidFill>
                          <a:latin typeface="Calibri"/>
                        </a:rPr>
                        <a:t>TS5 T22.1/13.7/12.7E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22.1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13.7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12.7 ± 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5690 ± 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latin typeface="Calibri"/>
                        </a:rPr>
                        <a:t>52.2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47472">
                <a:tc>
                  <a:txBody>
                    <a:bodyPr/>
                    <a:lstStyle/>
                    <a:p>
                      <a:pPr algn="l" fontAlgn="b"/>
                      <a:r>
                        <a:rPr lang="en-US" sz="1400" b="1" i="0" u="none" strike="noStrike">
                          <a:solidFill>
                            <a:srgbClr val="000000"/>
                          </a:solidFill>
                          <a:latin typeface="Calibri"/>
                        </a:rPr>
                        <a:t>TS5 T22.1/13.7/6.5E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22.1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13.7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6.5 ± 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3050 ± 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latin typeface="Calibri"/>
                        </a:rPr>
                        <a:t>26.8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47472">
                <a:tc>
                  <a:txBody>
                    <a:bodyPr/>
                    <a:lstStyle/>
                    <a:p>
                      <a:pPr algn="l" fontAlgn="b"/>
                      <a:r>
                        <a:rPr lang="en-US" sz="1400" b="1" i="0" u="none" strike="noStrike">
                          <a:solidFill>
                            <a:srgbClr val="000000"/>
                          </a:solidFill>
                          <a:latin typeface="Calibri"/>
                        </a:rPr>
                        <a:t>TS5 T12.7/7.9/6.35E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12.7 ± 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7.6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6.35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2350 ± 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latin typeface="Calibri"/>
                        </a:rPr>
                        <a:t>15.8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47472">
                <a:tc>
                  <a:txBody>
                    <a:bodyPr/>
                    <a:lstStyle/>
                    <a:p>
                      <a:pPr algn="l" fontAlgn="b"/>
                      <a:r>
                        <a:rPr lang="en-US" sz="1400" b="1" i="0" u="none" strike="noStrike">
                          <a:solidFill>
                            <a:srgbClr val="000000"/>
                          </a:solidFill>
                          <a:latin typeface="Calibri"/>
                        </a:rPr>
                        <a:t>TS5 T9/5/3E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9.0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4.7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3.0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400" b="1" i="0" u="none" strike="noStrike">
                          <a:solidFill>
                            <a:srgbClr val="000000"/>
                          </a:solidFill>
                          <a:latin typeface="Calibri"/>
                        </a:rPr>
                        <a:t>1192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400" b="1" i="0" u="none" strike="noStrike">
                          <a:solidFill>
                            <a:srgbClr val="000000"/>
                          </a:solidFill>
                          <a:latin typeface="Calibri"/>
                        </a:rPr>
                        <a:t>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47472">
                <a:tc>
                  <a:txBody>
                    <a:bodyPr/>
                    <a:lstStyle/>
                    <a:p>
                      <a:pPr algn="l" fontAlgn="b"/>
                      <a:r>
                        <a:rPr lang="en-US" sz="1400" b="1" i="0" u="none" strike="noStrike">
                          <a:solidFill>
                            <a:srgbClr val="000000"/>
                          </a:solidFill>
                          <a:latin typeface="Calibri"/>
                        </a:rPr>
                        <a:t>TP4A T31/19/8E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rgbClr val="000000"/>
                          </a:solidFill>
                          <a:latin typeface="Calibri"/>
                        </a:rPr>
                        <a:t>31.0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rgbClr val="000000"/>
                          </a:solidFill>
                          <a:latin typeface="Calibri"/>
                        </a:rPr>
                        <a:t>19.0 ± 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rgbClr val="000000"/>
                          </a:solidFill>
                          <a:latin typeface="Calibri"/>
                        </a:rPr>
                        <a:t>8.0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rgbClr val="000000"/>
                          </a:solidFill>
                          <a:latin typeface="Calibri"/>
                        </a:rPr>
                        <a:t>1750 ±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a:solidFill>
                            <a:srgbClr val="000000"/>
                          </a:solidFill>
                          <a:latin typeface="Calibri"/>
                        </a:rPr>
                        <a:t>47.1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364845">
                <a:tc>
                  <a:txBody>
                    <a:bodyPr/>
                    <a:lstStyle/>
                    <a:p>
                      <a:pPr algn="l" fontAlgn="b"/>
                      <a:r>
                        <a:rPr lang="en-US" sz="1400" b="1" i="0" u="none" strike="noStrike">
                          <a:solidFill>
                            <a:srgbClr val="000000"/>
                          </a:solidFill>
                          <a:latin typeface="Calibri"/>
                        </a:rPr>
                        <a:t>TP4A T9/5/3E</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rgbClr val="000000"/>
                          </a:solidFill>
                          <a:latin typeface="Calibri"/>
                        </a:rPr>
                        <a:t>9.0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rgbClr val="000000"/>
                          </a:solidFill>
                          <a:latin typeface="Calibri"/>
                        </a:rPr>
                        <a:t>4.7 min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rgbClr val="000000"/>
                          </a:solidFill>
                          <a:latin typeface="Calibri"/>
                        </a:rPr>
                        <a:t>3.0 ± 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1400" b="1" i="0" u="none" strike="noStrike">
                          <a:solidFill>
                            <a:srgbClr val="000000"/>
                          </a:solidFill>
                          <a:latin typeface="Calibri"/>
                        </a:rPr>
                        <a:t>790 ±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400" b="1" i="0" u="none" strike="noStrike" dirty="0">
                          <a:solidFill>
                            <a:srgbClr val="000000"/>
                          </a:solidFill>
                          <a:latin typeface="Calibri"/>
                        </a:rPr>
                        <a:t>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TDG Technology</a:t>
            </a:r>
            <a:endParaRPr lang="en-US" dirty="0"/>
          </a:p>
        </p:txBody>
      </p:sp>
      <p:sp>
        <p:nvSpPr>
          <p:cNvPr id="3" name="Content Placeholder 2"/>
          <p:cNvSpPr>
            <a:spLocks noGrp="1"/>
          </p:cNvSpPr>
          <p:nvPr>
            <p:ph idx="1"/>
          </p:nvPr>
        </p:nvSpPr>
        <p:spPr/>
        <p:txBody>
          <a:bodyPr>
            <a:normAutofit/>
          </a:bodyPr>
          <a:lstStyle/>
          <a:p>
            <a:r>
              <a:rPr lang="en-US" sz="2800" b="1" dirty="0" smtClean="0"/>
              <a:t>Company formed in 2005 to provide competitive Electronic Manufacturing Services ( EMS )</a:t>
            </a:r>
          </a:p>
          <a:p>
            <a:r>
              <a:rPr lang="en-US" sz="2800" b="1" dirty="0" smtClean="0"/>
              <a:t>Headquarters in </a:t>
            </a:r>
            <a:r>
              <a:rPr lang="en-US" sz="2800" b="1" dirty="0" err="1" smtClean="0"/>
              <a:t>Jiaxing</a:t>
            </a:r>
            <a:r>
              <a:rPr lang="en-US" sz="2800" b="1" dirty="0" smtClean="0"/>
              <a:t>, China, 2 hours west of Shanghai</a:t>
            </a:r>
          </a:p>
          <a:p>
            <a:r>
              <a:rPr lang="en-US" sz="2800" b="1" dirty="0" smtClean="0"/>
              <a:t>Follows the principles of “Hi-Investment, Hi-Standard and Hi-Tech”</a:t>
            </a:r>
          </a:p>
          <a:p>
            <a:r>
              <a:rPr lang="en-US" sz="2800" b="1" dirty="0" smtClean="0"/>
              <a:t>Current assets of over $330 Million</a:t>
            </a:r>
          </a:p>
          <a:p>
            <a:r>
              <a:rPr lang="en-US" sz="2800" b="1" dirty="0" smtClean="0"/>
              <a:t>Over 300,000 ft</a:t>
            </a:r>
            <a:r>
              <a:rPr lang="en-US" sz="2800" b="1" baseline="30000" dirty="0" smtClean="0"/>
              <a:t>2</a:t>
            </a:r>
            <a:r>
              <a:rPr lang="en-US" sz="2800" b="1" dirty="0" smtClean="0"/>
              <a:t> clean room manufacturing</a:t>
            </a:r>
            <a:endParaRPr lang="en-US" sz="2800" b="1" baseline="30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52400"/>
            <a:ext cx="8686800" cy="841248"/>
          </a:xfrm>
        </p:spPr>
        <p:txBody>
          <a:bodyPr/>
          <a:lstStyle/>
          <a:p>
            <a:r>
              <a:rPr lang="en-US" dirty="0" smtClean="0"/>
              <a:t>TDG-TECH Manufacturing</a:t>
            </a:r>
            <a:endParaRPr lang="en-US" dirty="0"/>
          </a:p>
        </p:txBody>
      </p:sp>
      <p:pic>
        <p:nvPicPr>
          <p:cNvPr id="5" name="Picture 4" descr="CleanRoom1.jpg"/>
          <p:cNvPicPr>
            <a:picLocks noChangeAspect="1"/>
          </p:cNvPicPr>
          <p:nvPr/>
        </p:nvPicPr>
        <p:blipFill>
          <a:blip r:embed="rId2" cstate="print"/>
          <a:stretch>
            <a:fillRect/>
          </a:stretch>
        </p:blipFill>
        <p:spPr>
          <a:xfrm>
            <a:off x="-1" y="1295400"/>
            <a:ext cx="9218023" cy="55626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TDG-tech Product development &amp; engineering</a:t>
            </a:r>
            <a:endParaRPr lang="en-US" dirty="0"/>
          </a:p>
        </p:txBody>
      </p:sp>
      <p:sp>
        <p:nvSpPr>
          <p:cNvPr id="4" name="Content Placeholder 3"/>
          <p:cNvSpPr>
            <a:spLocks noGrp="1"/>
          </p:cNvSpPr>
          <p:nvPr>
            <p:ph idx="1"/>
          </p:nvPr>
        </p:nvSpPr>
        <p:spPr/>
        <p:txBody>
          <a:bodyPr>
            <a:normAutofit fontScale="92500"/>
          </a:bodyPr>
          <a:lstStyle/>
          <a:p>
            <a:r>
              <a:rPr lang="en-US" b="1" dirty="0" smtClean="0"/>
              <a:t>Magnetic parts and modules design for customer</a:t>
            </a:r>
          </a:p>
          <a:p>
            <a:r>
              <a:rPr lang="en-US" b="1" dirty="0" smtClean="0"/>
              <a:t>PCB Layout</a:t>
            </a:r>
          </a:p>
          <a:p>
            <a:r>
              <a:rPr lang="en-US" b="1" dirty="0" smtClean="0"/>
              <a:t>Hardware Design</a:t>
            </a:r>
          </a:p>
          <a:p>
            <a:r>
              <a:rPr lang="en-US" b="1" dirty="0" smtClean="0"/>
              <a:t>Embedded Software and System Development</a:t>
            </a:r>
          </a:p>
          <a:p>
            <a:r>
              <a:rPr lang="en-US" b="1" dirty="0" smtClean="0"/>
              <a:t>Design for Manufacturability (DFM)</a:t>
            </a:r>
          </a:p>
          <a:p>
            <a:r>
              <a:rPr lang="en-US" b="1" dirty="0" smtClean="0"/>
              <a:t>Design for Testing</a:t>
            </a:r>
          </a:p>
          <a:p>
            <a:r>
              <a:rPr lang="en-US" b="1" dirty="0" smtClean="0"/>
              <a:t>Prototyping</a:t>
            </a:r>
          </a:p>
          <a:p>
            <a:r>
              <a:rPr lang="en-US" b="1" dirty="0" smtClean="0"/>
              <a:t>New Product Introduction (NPI)</a:t>
            </a:r>
            <a:endParaRPr lang="en-US" b="1" dirty="0"/>
          </a:p>
        </p:txBody>
      </p:sp>
      <p:pic>
        <p:nvPicPr>
          <p:cNvPr id="5" name="Picture 4" descr="CleanRoom2.jpg"/>
          <p:cNvPicPr>
            <a:picLocks noChangeAspect="1"/>
          </p:cNvPicPr>
          <p:nvPr/>
        </p:nvPicPr>
        <p:blipFill>
          <a:blip r:embed="rId2" cstate="print"/>
          <a:stretch>
            <a:fillRect/>
          </a:stretch>
        </p:blipFill>
        <p:spPr>
          <a:xfrm>
            <a:off x="6934200" y="3733800"/>
            <a:ext cx="2026419" cy="296570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TDG-tech manufacturing</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Materials Sourcing and Management</a:t>
            </a:r>
          </a:p>
          <a:p>
            <a:r>
              <a:rPr lang="en-US" b="1" dirty="0" smtClean="0"/>
              <a:t>PCBA and Component Assembly Services</a:t>
            </a:r>
          </a:p>
          <a:p>
            <a:r>
              <a:rPr lang="en-US" b="1" dirty="0" smtClean="0"/>
              <a:t>Sub-Assembly Services</a:t>
            </a:r>
          </a:p>
          <a:p>
            <a:r>
              <a:rPr lang="en-US" b="1" dirty="0" smtClean="0"/>
              <a:t>Complete Box Build</a:t>
            </a:r>
          </a:p>
          <a:p>
            <a:r>
              <a:rPr lang="en-US" b="1" dirty="0" smtClean="0"/>
              <a:t>Automatic Testing Equipment (ATE) Development</a:t>
            </a:r>
          </a:p>
          <a:p>
            <a:r>
              <a:rPr lang="en-US" b="1" dirty="0" smtClean="0"/>
              <a:t>Conformal Coating</a:t>
            </a:r>
          </a:p>
          <a:p>
            <a:r>
              <a:rPr lang="en-US" b="1" dirty="0" smtClean="0"/>
              <a:t>Potting</a:t>
            </a:r>
          </a:p>
          <a:p>
            <a:r>
              <a:rPr lang="en-US" b="1" dirty="0" smtClean="0"/>
              <a:t>Burn-In</a:t>
            </a:r>
          </a:p>
          <a:p>
            <a:r>
              <a:rPr lang="en-US" b="1" dirty="0" smtClean="0"/>
              <a:t>Bar-Code Traceability System</a:t>
            </a:r>
          </a:p>
          <a:p>
            <a:r>
              <a:rPr lang="en-US" b="1" dirty="0" smtClean="0"/>
              <a:t>Failure Analysis and Reliability Testing</a:t>
            </a:r>
          </a:p>
          <a:p>
            <a:r>
              <a:rPr lang="en-US" b="1" dirty="0" smtClean="0"/>
              <a:t>Supply Chain Localization</a:t>
            </a:r>
            <a:endParaRPr lang="en-US" b="1" dirty="0"/>
          </a:p>
        </p:txBody>
      </p:sp>
      <p:pic>
        <p:nvPicPr>
          <p:cNvPr id="4" name="Picture 3" descr="CleanRoom3.jpg"/>
          <p:cNvPicPr>
            <a:picLocks noChangeAspect="1"/>
          </p:cNvPicPr>
          <p:nvPr/>
        </p:nvPicPr>
        <p:blipFill>
          <a:blip r:embed="rId2" cstate="print"/>
          <a:stretch>
            <a:fillRect/>
          </a:stretch>
        </p:blipFill>
        <p:spPr>
          <a:xfrm>
            <a:off x="6015009" y="3733800"/>
            <a:ext cx="2955255" cy="29820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MH&amp;W Today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Distributor for TDK Corp Ferrite, Coil Formers and hardware</a:t>
            </a:r>
          </a:p>
          <a:p>
            <a:r>
              <a:rPr lang="en-US" b="1" dirty="0" smtClean="0"/>
              <a:t>Master Distributor for Chang Sung ( CSC ) powder Cores ( MPP, High Flux, Sendust, Megaflux )</a:t>
            </a:r>
          </a:p>
          <a:p>
            <a:r>
              <a:rPr lang="en-US" b="1" dirty="0" smtClean="0"/>
              <a:t>Distributor for TDG Ferrite Cores</a:t>
            </a:r>
          </a:p>
          <a:p>
            <a:r>
              <a:rPr lang="en-US" b="1" dirty="0" smtClean="0"/>
              <a:t>Representative for TDG TECH ( EMS Activities)</a:t>
            </a:r>
          </a:p>
          <a:p>
            <a:r>
              <a:rPr lang="en-US" b="1" dirty="0" smtClean="0"/>
              <a:t>Distributor of Magnetec Nanocrystalline Toroidal Cores</a:t>
            </a:r>
          </a:p>
          <a:p>
            <a:r>
              <a:rPr lang="en-US" b="1" dirty="0" smtClean="0"/>
              <a:t>Distributor of CM Technology</a:t>
            </a:r>
            <a:endParaRPr lang="en-US"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Magnetec GmbH</a:t>
            </a:r>
            <a:endParaRPr lang="en-US" dirty="0"/>
          </a:p>
        </p:txBody>
      </p:sp>
      <p:sp>
        <p:nvSpPr>
          <p:cNvPr id="5" name="Content Placeholder 4"/>
          <p:cNvSpPr>
            <a:spLocks noGrp="1"/>
          </p:cNvSpPr>
          <p:nvPr>
            <p:ph idx="1"/>
          </p:nvPr>
        </p:nvSpPr>
        <p:spPr/>
        <p:txBody>
          <a:bodyPr>
            <a:normAutofit fontScale="62500" lnSpcReduction="20000"/>
          </a:bodyPr>
          <a:lstStyle/>
          <a:p>
            <a:r>
              <a:rPr lang="en-US" b="1" dirty="0" smtClean="0"/>
              <a:t>Manufacturer of Iron based Nanocrystalline cores.  They have developed </a:t>
            </a:r>
          </a:p>
          <a:p>
            <a:pPr>
              <a:buNone/>
            </a:pPr>
            <a:r>
              <a:rPr lang="en-US" b="1" dirty="0" smtClean="0"/>
              <a:t>their own processes to manufacture these cores to achieve very specific</a:t>
            </a:r>
          </a:p>
          <a:p>
            <a:pPr>
              <a:buNone/>
            </a:pPr>
            <a:r>
              <a:rPr lang="en-US" b="1" dirty="0" smtClean="0"/>
              <a:t>characteristics to specific industries.</a:t>
            </a:r>
          </a:p>
          <a:p>
            <a:endParaRPr lang="en-US" b="1" dirty="0" smtClean="0"/>
          </a:p>
          <a:p>
            <a:r>
              <a:rPr lang="en-US" b="1" dirty="0" smtClean="0"/>
              <a:t>Cool Blue – Cool Blue cores are used in Inverter – motor drive systems.  By</a:t>
            </a:r>
          </a:p>
          <a:p>
            <a:pPr>
              <a:buNone/>
            </a:pPr>
            <a:r>
              <a:rPr lang="en-US" b="1" dirty="0" smtClean="0"/>
              <a:t>using the Cool Blue cores in a common mode choke configuration,   the </a:t>
            </a:r>
          </a:p>
          <a:p>
            <a:pPr>
              <a:buNone/>
            </a:pPr>
            <a:r>
              <a:rPr lang="en-US" b="1" dirty="0" smtClean="0"/>
              <a:t>parasitic  voltages that cause pitting and failure on the motor bearings</a:t>
            </a:r>
          </a:p>
          <a:p>
            <a:pPr>
              <a:buNone/>
            </a:pPr>
            <a:r>
              <a:rPr lang="en-US" b="1" dirty="0" smtClean="0"/>
              <a:t>are reduced or eliminated.  As a result the life of the bearings in the motor</a:t>
            </a:r>
          </a:p>
          <a:p>
            <a:pPr>
              <a:buNone/>
            </a:pPr>
            <a:r>
              <a:rPr lang="en-US" b="1" dirty="0" smtClean="0"/>
              <a:t>in extended 2x – 4x the normal wear and tear.</a:t>
            </a:r>
          </a:p>
          <a:p>
            <a:endParaRPr lang="en-US" b="1" dirty="0" smtClean="0"/>
          </a:p>
          <a:p>
            <a:r>
              <a:rPr lang="en-US" b="1" dirty="0" smtClean="0"/>
              <a:t>EMI Filters – The use of Magnetec Nanocrystalline cores reduces the size </a:t>
            </a:r>
          </a:p>
          <a:p>
            <a:pPr>
              <a:buNone/>
            </a:pPr>
            <a:r>
              <a:rPr lang="en-US" b="1" dirty="0" smtClean="0"/>
              <a:t>of the filter while maintaining like performance.</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Magnetec GMBH </a:t>
            </a:r>
            <a:br>
              <a:rPr lang="en-US" dirty="0" smtClean="0"/>
            </a:br>
            <a:r>
              <a:rPr lang="en-US" dirty="0" smtClean="0"/>
              <a:t/>
            </a:r>
            <a:br>
              <a:rPr lang="en-US" dirty="0" smtClean="0"/>
            </a:br>
            <a:r>
              <a:rPr lang="en-US" dirty="0" smtClean="0"/>
              <a:t>Nanocrystalline</a:t>
            </a:r>
            <a:endParaRPr lang="en-US" dirty="0"/>
          </a:p>
        </p:txBody>
      </p:sp>
      <p:graphicFrame>
        <p:nvGraphicFramePr>
          <p:cNvPr id="4" name="Table 3"/>
          <p:cNvGraphicFramePr>
            <a:graphicFrameLocks noGrp="1"/>
          </p:cNvGraphicFramePr>
          <p:nvPr/>
        </p:nvGraphicFramePr>
        <p:xfrm>
          <a:off x="762000" y="2514600"/>
          <a:ext cx="7696200" cy="3810000"/>
        </p:xfrm>
        <a:graphic>
          <a:graphicData uri="http://schemas.openxmlformats.org/drawingml/2006/table">
            <a:tbl>
              <a:tblPr/>
              <a:tblGrid>
                <a:gridCol w="4093725"/>
                <a:gridCol w="3602475"/>
              </a:tblGrid>
              <a:tr h="367010">
                <a:tc>
                  <a:txBody>
                    <a:bodyPr/>
                    <a:lstStyle/>
                    <a:p>
                      <a:pPr marR="0" indent="0" algn="l" rtl="0">
                        <a:spcBef>
                          <a:spcPts val="0"/>
                        </a:spcBef>
                        <a:spcAft>
                          <a:spcPts val="0"/>
                        </a:spcAft>
                      </a:pPr>
                      <a:r>
                        <a:rPr lang="en-US" sz="1800" kern="1400" dirty="0">
                          <a:solidFill>
                            <a:srgbClr val="000000"/>
                          </a:solidFill>
                          <a:latin typeface="Garamond"/>
                        </a:rPr>
                        <a:t>Saturation Flux Density</a:t>
                      </a:r>
                      <a:endParaRPr lang="en-US" sz="1800" kern="1400" dirty="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en-US" sz="1800" kern="1400">
                          <a:solidFill>
                            <a:srgbClr val="000000"/>
                          </a:solidFill>
                          <a:latin typeface="Garamond"/>
                        </a:rPr>
                        <a:t>1,200 mT</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r h="428540">
                <a:tc>
                  <a:txBody>
                    <a:bodyPr/>
                    <a:lstStyle/>
                    <a:p>
                      <a:pPr marR="0" indent="0" algn="l" rtl="0">
                        <a:spcBef>
                          <a:spcPts val="0"/>
                        </a:spcBef>
                        <a:spcAft>
                          <a:spcPts val="0"/>
                        </a:spcAft>
                      </a:pPr>
                      <a:r>
                        <a:rPr lang="en-US" sz="1800" kern="1400">
                          <a:solidFill>
                            <a:srgbClr val="000000"/>
                          </a:solidFill>
                          <a:latin typeface="Garamond"/>
                        </a:rPr>
                        <a:t>Permeability</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en-US" sz="1800" kern="1400">
                          <a:solidFill>
                            <a:srgbClr val="000000"/>
                          </a:solidFill>
                          <a:latin typeface="Garamond"/>
                        </a:rPr>
                        <a:t>25,000—90,000 @ 10KHz</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r h="428540">
                <a:tc>
                  <a:txBody>
                    <a:bodyPr/>
                    <a:lstStyle/>
                    <a:p>
                      <a:pPr marR="0" indent="0" algn="l" rtl="0">
                        <a:spcBef>
                          <a:spcPts val="0"/>
                        </a:spcBef>
                        <a:spcAft>
                          <a:spcPts val="0"/>
                        </a:spcAft>
                      </a:pPr>
                      <a:r>
                        <a:rPr lang="en-US" sz="1800" kern="1400">
                          <a:solidFill>
                            <a:srgbClr val="000000"/>
                          </a:solidFill>
                          <a:latin typeface="Garamond"/>
                        </a:rPr>
                        <a:t>Saturation Magnetostriction</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en-US" sz="1800" kern="1400">
                          <a:solidFill>
                            <a:srgbClr val="000000"/>
                          </a:solidFill>
                          <a:latin typeface="Garamond"/>
                        </a:rPr>
                        <a:t>&lt; 0.5 ppm</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r h="428540">
                <a:tc>
                  <a:txBody>
                    <a:bodyPr/>
                    <a:lstStyle/>
                    <a:p>
                      <a:pPr marR="0" indent="0" algn="l" rtl="0">
                        <a:spcBef>
                          <a:spcPts val="0"/>
                        </a:spcBef>
                        <a:spcAft>
                          <a:spcPts val="0"/>
                        </a:spcAft>
                      </a:pPr>
                      <a:r>
                        <a:rPr lang="en-US" sz="1800" kern="1400">
                          <a:solidFill>
                            <a:srgbClr val="000000"/>
                          </a:solidFill>
                          <a:latin typeface="Garamond"/>
                        </a:rPr>
                        <a:t>Spec. Electrical Resistivity</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el-GR" sz="1800" kern="1400">
                          <a:solidFill>
                            <a:srgbClr val="000000"/>
                          </a:solidFill>
                          <a:latin typeface="Garamond"/>
                        </a:rPr>
                        <a:t>115  μΏ</a:t>
                      </a:r>
                      <a:r>
                        <a:rPr lang="en-US" sz="1800" kern="1400">
                          <a:solidFill>
                            <a:srgbClr val="000000"/>
                          </a:solidFill>
                          <a:latin typeface="Garamond"/>
                        </a:rPr>
                        <a:t>cm</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r h="428540">
                <a:tc>
                  <a:txBody>
                    <a:bodyPr/>
                    <a:lstStyle/>
                    <a:p>
                      <a:pPr marR="0" indent="0" algn="l" rtl="0">
                        <a:spcBef>
                          <a:spcPts val="0"/>
                        </a:spcBef>
                        <a:spcAft>
                          <a:spcPts val="0"/>
                        </a:spcAft>
                      </a:pPr>
                      <a:r>
                        <a:rPr lang="en-US" sz="1800" kern="1400" dirty="0">
                          <a:solidFill>
                            <a:srgbClr val="000000"/>
                          </a:solidFill>
                          <a:latin typeface="Garamond"/>
                        </a:rPr>
                        <a:t>Density</a:t>
                      </a:r>
                      <a:endParaRPr lang="en-US" sz="1800" kern="1400" dirty="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en-US" sz="1800" kern="1400">
                          <a:solidFill>
                            <a:srgbClr val="000000"/>
                          </a:solidFill>
                          <a:latin typeface="Garamond"/>
                        </a:rPr>
                        <a:t>7.35 g/cm</a:t>
                      </a:r>
                      <a:r>
                        <a:rPr lang="en-US" sz="1800" kern="1400" baseline="30000">
                          <a:solidFill>
                            <a:srgbClr val="000000"/>
                          </a:solidFill>
                          <a:latin typeface="Garamond"/>
                        </a:rPr>
                        <a:t>3</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r h="428540">
                <a:tc>
                  <a:txBody>
                    <a:bodyPr/>
                    <a:lstStyle/>
                    <a:p>
                      <a:pPr marR="0" indent="0" algn="l" rtl="0">
                        <a:spcBef>
                          <a:spcPts val="0"/>
                        </a:spcBef>
                        <a:spcAft>
                          <a:spcPts val="0"/>
                        </a:spcAft>
                      </a:pPr>
                      <a:r>
                        <a:rPr lang="en-US" sz="1800" kern="1400">
                          <a:solidFill>
                            <a:srgbClr val="000000"/>
                          </a:solidFill>
                          <a:latin typeface="Garamond"/>
                        </a:rPr>
                        <a:t>Curie Temperature</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en-US" sz="1800" kern="1400">
                          <a:solidFill>
                            <a:srgbClr val="000000"/>
                          </a:solidFill>
                          <a:latin typeface="Garamond"/>
                        </a:rPr>
                        <a:t>600°C</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r h="428540">
                <a:tc>
                  <a:txBody>
                    <a:bodyPr/>
                    <a:lstStyle/>
                    <a:p>
                      <a:pPr marR="0" indent="0" algn="l" rtl="0">
                        <a:spcBef>
                          <a:spcPts val="0"/>
                        </a:spcBef>
                        <a:spcAft>
                          <a:spcPts val="0"/>
                        </a:spcAft>
                      </a:pPr>
                      <a:r>
                        <a:rPr lang="en-US" sz="1800" kern="1400">
                          <a:solidFill>
                            <a:srgbClr val="000000"/>
                          </a:solidFill>
                          <a:latin typeface="Garamond"/>
                        </a:rPr>
                        <a:t>Max. Operating Temperature</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en-US" sz="1800" kern="1400">
                          <a:solidFill>
                            <a:srgbClr val="000000"/>
                          </a:solidFill>
                          <a:latin typeface="Garamond"/>
                        </a:rPr>
                        <a:t>120°C</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r h="428540">
                <a:tc>
                  <a:txBody>
                    <a:bodyPr/>
                    <a:lstStyle/>
                    <a:p>
                      <a:pPr marR="0" indent="0" algn="l" rtl="0">
                        <a:spcBef>
                          <a:spcPts val="0"/>
                        </a:spcBef>
                        <a:spcAft>
                          <a:spcPts val="0"/>
                        </a:spcAft>
                      </a:pPr>
                      <a:r>
                        <a:rPr lang="nb-NO" sz="1800" kern="1400">
                          <a:solidFill>
                            <a:srgbClr val="000000"/>
                          </a:solidFill>
                          <a:latin typeface="Garamond"/>
                        </a:rPr>
                        <a:t>Core Losses (100KHz, 300mT, sine wave)</a:t>
                      </a:r>
                      <a:endParaRPr lang="nb-NO"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en-US" sz="1800" kern="1400" dirty="0">
                          <a:solidFill>
                            <a:srgbClr val="000000"/>
                          </a:solidFill>
                          <a:latin typeface="Garamond"/>
                        </a:rPr>
                        <a:t>&gt; 110 W/kg</a:t>
                      </a:r>
                      <a:endParaRPr lang="en-US" sz="1800" kern="1400" dirty="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r h="443210">
                <a:tc>
                  <a:txBody>
                    <a:bodyPr/>
                    <a:lstStyle/>
                    <a:p>
                      <a:pPr marR="0" indent="0" algn="l" rtl="0">
                        <a:spcBef>
                          <a:spcPts val="0"/>
                        </a:spcBef>
                        <a:spcAft>
                          <a:spcPts val="0"/>
                        </a:spcAft>
                      </a:pPr>
                      <a:r>
                        <a:rPr lang="en-US" sz="1800" kern="1400">
                          <a:solidFill>
                            <a:srgbClr val="000000"/>
                          </a:solidFill>
                          <a:latin typeface="Garamond"/>
                        </a:rPr>
                        <a:t>Alloy Composition</a:t>
                      </a:r>
                      <a:endParaRPr lang="en-US" sz="1800" kern="140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c>
                  <a:txBody>
                    <a:bodyPr/>
                    <a:lstStyle/>
                    <a:p>
                      <a:pPr marR="0" indent="0" algn="l" rtl="0">
                        <a:spcBef>
                          <a:spcPts val="0"/>
                        </a:spcBef>
                        <a:spcAft>
                          <a:spcPts val="0"/>
                        </a:spcAft>
                      </a:pPr>
                      <a:r>
                        <a:rPr lang="it-IT" sz="1800" kern="1400" dirty="0">
                          <a:solidFill>
                            <a:srgbClr val="000000"/>
                          </a:solidFill>
                          <a:latin typeface="Garamond"/>
                        </a:rPr>
                        <a:t>Fe </a:t>
                      </a:r>
                      <a:r>
                        <a:rPr lang="it-IT" sz="1800" kern="1400" baseline="-25000" dirty="0">
                          <a:solidFill>
                            <a:srgbClr val="000000"/>
                          </a:solidFill>
                          <a:latin typeface="Garamond"/>
                        </a:rPr>
                        <a:t>73.5 </a:t>
                      </a:r>
                      <a:r>
                        <a:rPr lang="it-IT" sz="1800" kern="1400" dirty="0">
                          <a:solidFill>
                            <a:srgbClr val="000000"/>
                          </a:solidFill>
                          <a:latin typeface="Garamond"/>
                        </a:rPr>
                        <a:t>Cu </a:t>
                      </a:r>
                      <a:r>
                        <a:rPr lang="it-IT" sz="1800" kern="1400" baseline="-25000" dirty="0">
                          <a:solidFill>
                            <a:srgbClr val="000000"/>
                          </a:solidFill>
                          <a:latin typeface="Garamond"/>
                        </a:rPr>
                        <a:t>1</a:t>
                      </a:r>
                      <a:r>
                        <a:rPr lang="it-IT" sz="1800" kern="1400" dirty="0">
                          <a:solidFill>
                            <a:srgbClr val="000000"/>
                          </a:solidFill>
                          <a:latin typeface="Garamond"/>
                        </a:rPr>
                        <a:t> Nb </a:t>
                      </a:r>
                      <a:r>
                        <a:rPr lang="it-IT" sz="1800" kern="1400" baseline="-25000" dirty="0">
                          <a:solidFill>
                            <a:srgbClr val="000000"/>
                          </a:solidFill>
                          <a:latin typeface="Garamond"/>
                        </a:rPr>
                        <a:t>3</a:t>
                      </a:r>
                      <a:r>
                        <a:rPr lang="it-IT" sz="1800" kern="1400" dirty="0">
                          <a:solidFill>
                            <a:srgbClr val="000000"/>
                          </a:solidFill>
                          <a:latin typeface="Garamond"/>
                        </a:rPr>
                        <a:t> Si </a:t>
                      </a:r>
                      <a:r>
                        <a:rPr lang="it-IT" sz="1800" kern="1400" baseline="-25000" dirty="0">
                          <a:solidFill>
                            <a:srgbClr val="000000"/>
                          </a:solidFill>
                          <a:latin typeface="Garamond"/>
                        </a:rPr>
                        <a:t>15.5 </a:t>
                      </a:r>
                      <a:r>
                        <a:rPr lang="it-IT" sz="1800" kern="1400" dirty="0">
                          <a:solidFill>
                            <a:srgbClr val="000000"/>
                          </a:solidFill>
                          <a:latin typeface="Garamond"/>
                        </a:rPr>
                        <a:t>B </a:t>
                      </a:r>
                      <a:r>
                        <a:rPr lang="it-IT" sz="1800" kern="1400" baseline="-25000" dirty="0">
                          <a:solidFill>
                            <a:srgbClr val="000000"/>
                          </a:solidFill>
                          <a:latin typeface="Garamond"/>
                        </a:rPr>
                        <a:t>7</a:t>
                      </a:r>
                      <a:endParaRPr lang="it-IT" sz="1800" kern="1400" dirty="0">
                        <a:solidFill>
                          <a:srgbClr val="000000"/>
                        </a:solidFill>
                        <a:latin typeface="Times New Roman"/>
                      </a:endParaRPr>
                    </a:p>
                  </a:txBody>
                  <a:tcPr marL="36576" marR="36576" marT="36576" marB="36576">
                    <a:lnL w="15875" cap="flat" cmpd="sng" algn="ctr">
                      <a:solidFill>
                        <a:srgbClr val="0000FF"/>
                      </a:solidFill>
                      <a:prstDash val="solid"/>
                      <a:round/>
                      <a:headEnd type="none" w="med" len="med"/>
                      <a:tailEnd type="none" w="med" len="med"/>
                    </a:lnL>
                    <a:lnR w="15875" cap="flat" cmpd="sng" algn="ctr">
                      <a:solidFill>
                        <a:srgbClr val="0000FF"/>
                      </a:solidFill>
                      <a:prstDash val="solid"/>
                      <a:round/>
                      <a:headEnd type="none" w="med" len="med"/>
                      <a:tailEnd type="none" w="med" len="med"/>
                    </a:lnR>
                    <a:lnT w="15875" cap="flat" cmpd="sng" algn="ctr">
                      <a:solidFill>
                        <a:srgbClr val="0000FF"/>
                      </a:solidFill>
                      <a:prstDash val="solid"/>
                      <a:round/>
                      <a:headEnd type="none" w="med" len="med"/>
                      <a:tailEnd type="none" w="med" len="med"/>
                    </a:lnT>
                    <a:lnB w="15875" cap="flat" cmpd="sng" algn="ctr">
                      <a:solidFill>
                        <a:srgbClr val="0000FF"/>
                      </a:solidFill>
                      <a:prstDash val="solid"/>
                      <a:round/>
                      <a:headEnd type="none" w="med" len="med"/>
                      <a:tailEnd type="none" w="med" len="med"/>
                    </a:lnB>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Magnetec GMBH </a:t>
            </a:r>
            <a:br>
              <a:rPr lang="en-US" dirty="0" smtClean="0"/>
            </a:br>
            <a:r>
              <a:rPr lang="en-US" dirty="0" smtClean="0"/>
              <a:t/>
            </a:r>
            <a:br>
              <a:rPr lang="en-US" dirty="0" smtClean="0"/>
            </a:br>
            <a:r>
              <a:rPr lang="en-US" dirty="0" smtClean="0"/>
              <a:t>Nanocrystalline</a:t>
            </a:r>
            <a:endParaRPr lang="en-US" dirty="0"/>
          </a:p>
        </p:txBody>
      </p:sp>
      <p:pic>
        <p:nvPicPr>
          <p:cNvPr id="30722" name="Picture 2"/>
          <p:cNvPicPr>
            <a:picLocks noChangeAspect="1" noChangeArrowheads="1"/>
          </p:cNvPicPr>
          <p:nvPr/>
        </p:nvPicPr>
        <p:blipFill>
          <a:blip r:embed="rId2"/>
          <a:srcRect/>
          <a:stretch>
            <a:fillRect/>
          </a:stretch>
        </p:blipFill>
        <p:spPr bwMode="auto">
          <a:xfrm>
            <a:off x="457200" y="1905000"/>
            <a:ext cx="8229600" cy="3657600"/>
          </a:xfrm>
          <a:prstGeom prst="rect">
            <a:avLst/>
          </a:prstGeom>
          <a:noFill/>
          <a:ln w="9525" algn="in">
            <a:noFill/>
            <a:miter lim="800000"/>
            <a:headEnd/>
            <a:tailEnd/>
          </a:ln>
          <a:effectLst/>
        </p:spPr>
      </p:pic>
      <p:sp>
        <p:nvSpPr>
          <p:cNvPr id="30723" name="Text Box 3"/>
          <p:cNvSpPr txBox="1">
            <a:spLocks noChangeArrowheads="1"/>
          </p:cNvSpPr>
          <p:nvPr/>
        </p:nvSpPr>
        <p:spPr bwMode="auto">
          <a:xfrm>
            <a:off x="457200" y="5715000"/>
            <a:ext cx="8077200" cy="4572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Garamond" pitchFamily="18" charset="0"/>
                <a:cs typeface="Arial" pitchFamily="34" charset="0"/>
              </a:rPr>
              <a:t>Graphs demonstrating the variable range of Hysteresis Loops and Permeability Levels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fontScale="90000"/>
          </a:bodyPr>
          <a:lstStyle/>
          <a:p>
            <a:r>
              <a:rPr lang="en-US" dirty="0" smtClean="0"/>
              <a:t>Magnetec </a:t>
            </a:r>
            <a:r>
              <a:rPr lang="en-US" dirty="0" err="1" smtClean="0"/>
              <a:t>gmbh</a:t>
            </a:r>
            <a:r>
              <a:rPr lang="en-US" dirty="0" smtClean="0"/>
              <a:t/>
            </a:r>
            <a:br>
              <a:rPr lang="en-US" dirty="0" smtClean="0"/>
            </a:br>
            <a:r>
              <a:rPr lang="en-US" dirty="0" smtClean="0"/>
              <a:t>  </a:t>
            </a:r>
            <a:r>
              <a:rPr lang="en-US" sz="3100" dirty="0" smtClean="0"/>
              <a:t>EMI Cores</a:t>
            </a:r>
            <a:endParaRPr lang="en-US" sz="3100" dirty="0"/>
          </a:p>
        </p:txBody>
      </p:sp>
      <p:graphicFrame>
        <p:nvGraphicFramePr>
          <p:cNvPr id="4" name="Table 3"/>
          <p:cNvGraphicFramePr>
            <a:graphicFrameLocks noGrp="1"/>
          </p:cNvGraphicFramePr>
          <p:nvPr/>
        </p:nvGraphicFramePr>
        <p:xfrm>
          <a:off x="457200" y="1371600"/>
          <a:ext cx="8077200" cy="5240496"/>
        </p:xfrm>
        <a:graphic>
          <a:graphicData uri="http://schemas.openxmlformats.org/drawingml/2006/table">
            <a:tbl>
              <a:tblPr/>
              <a:tblGrid>
                <a:gridCol w="941033"/>
                <a:gridCol w="1254712"/>
                <a:gridCol w="1489968"/>
                <a:gridCol w="627355"/>
                <a:gridCol w="941033"/>
                <a:gridCol w="941033"/>
                <a:gridCol w="941033"/>
                <a:gridCol w="941033"/>
              </a:tblGrid>
              <a:tr h="262359">
                <a:tc gridSpan="8">
                  <a:txBody>
                    <a:bodyPr/>
                    <a:lstStyle/>
                    <a:p>
                      <a:pPr marR="0" indent="0" algn="ctr" rtl="0">
                        <a:spcBef>
                          <a:spcPts val="0"/>
                        </a:spcBef>
                        <a:spcAft>
                          <a:spcPts val="0"/>
                        </a:spcAft>
                      </a:pPr>
                      <a:r>
                        <a:rPr lang="en-US" sz="1100" kern="1400" dirty="0">
                          <a:solidFill>
                            <a:srgbClr val="000000"/>
                          </a:solidFill>
                          <a:latin typeface="Garamond"/>
                        </a:rPr>
                        <a:t>µ ~ 80,000 ( @ 10 KHz )</a:t>
                      </a:r>
                      <a:endParaRPr lang="en-US" sz="1100" kern="1400" dirty="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6666">
                <a:tc>
                  <a:txBody>
                    <a:bodyPr/>
                    <a:lstStyle/>
                    <a:p>
                      <a:pPr marR="0" indent="0" algn="ctr" rtl="0">
                        <a:spcBef>
                          <a:spcPts val="0"/>
                        </a:spcBef>
                        <a:spcAft>
                          <a:spcPts val="0"/>
                        </a:spcAft>
                      </a:pPr>
                      <a:r>
                        <a:rPr lang="en-US" sz="1100" b="1" kern="1400">
                          <a:solidFill>
                            <a:srgbClr val="0000FF"/>
                          </a:solidFill>
                          <a:latin typeface="Times New Roman"/>
                        </a:rPr>
                        <a:t>Type</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b="1" kern="1400">
                          <a:solidFill>
                            <a:srgbClr val="0000FF"/>
                          </a:solidFill>
                          <a:latin typeface="Times New Roman"/>
                        </a:rPr>
                        <a:t>Dimensions</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Nominal</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OD x ID x TH</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 mm )</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b="1" kern="1400">
                          <a:solidFill>
                            <a:srgbClr val="0000FF"/>
                          </a:solidFill>
                          <a:latin typeface="Times New Roman"/>
                        </a:rPr>
                        <a:t>Dimensions</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Physical</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OD x ID x TH</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 mm )</a:t>
                      </a:r>
                      <a:endParaRPr lang="en-US" sz="1100" kern="1400">
                        <a:solidFill>
                          <a:srgbClr val="000000"/>
                        </a:solidFill>
                        <a:latin typeface="Times New Roman"/>
                      </a:endParaRP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b="1" kern="1400">
                          <a:solidFill>
                            <a:srgbClr val="0000FF"/>
                          </a:solidFill>
                          <a:latin typeface="Times New Roman"/>
                        </a:rPr>
                        <a:t>Mass</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 </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 </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 gm )</a:t>
                      </a:r>
                      <a:endParaRPr lang="en-US" sz="1100" kern="1400">
                        <a:solidFill>
                          <a:srgbClr val="000000"/>
                        </a:solidFill>
                        <a:latin typeface="Times New Roman"/>
                      </a:endParaRP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b="1" kern="1400">
                          <a:solidFill>
                            <a:srgbClr val="0000FF"/>
                          </a:solidFill>
                          <a:latin typeface="Times New Roman"/>
                        </a:rPr>
                        <a:t>Path Length</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l</a:t>
                      </a:r>
                      <a:r>
                        <a:rPr lang="en-US" sz="1100" b="1" kern="1400" baseline="-25000">
                          <a:solidFill>
                            <a:srgbClr val="0000FF"/>
                          </a:solidFill>
                          <a:latin typeface="Times New Roman"/>
                        </a:rPr>
                        <a:t>e</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 cm )</a:t>
                      </a:r>
                      <a:endParaRPr lang="en-US" sz="1100" kern="1400">
                        <a:solidFill>
                          <a:srgbClr val="000000"/>
                        </a:solidFill>
                        <a:latin typeface="Times New Roman"/>
                      </a:endParaRP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b="1" kern="1400">
                          <a:solidFill>
                            <a:srgbClr val="0000FF"/>
                          </a:solidFill>
                          <a:latin typeface="Times New Roman"/>
                        </a:rPr>
                        <a:t>Core Area</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 </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A</a:t>
                      </a:r>
                      <a:r>
                        <a:rPr lang="en-US" sz="1100" b="1" kern="1400" baseline="-25000">
                          <a:solidFill>
                            <a:srgbClr val="0000FF"/>
                          </a:solidFill>
                          <a:latin typeface="Times New Roman"/>
                        </a:rPr>
                        <a:t>e</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 cm</a:t>
                      </a:r>
                      <a:r>
                        <a:rPr lang="en-US" sz="1100" b="1" kern="1400" baseline="30000">
                          <a:solidFill>
                            <a:srgbClr val="0000FF"/>
                          </a:solidFill>
                          <a:latin typeface="Times New Roman"/>
                        </a:rPr>
                        <a:t>2</a:t>
                      </a:r>
                      <a:r>
                        <a:rPr lang="en-US" sz="1100" b="1" kern="1400">
                          <a:solidFill>
                            <a:srgbClr val="0000FF"/>
                          </a:solidFill>
                          <a:latin typeface="Times New Roman"/>
                        </a:rPr>
                        <a:t> )</a:t>
                      </a:r>
                      <a:endParaRPr lang="en-US" sz="1100" kern="1400">
                        <a:solidFill>
                          <a:srgbClr val="000000"/>
                        </a:solidFill>
                        <a:latin typeface="Times New Roman"/>
                      </a:endParaRP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b="1" kern="1400">
                          <a:solidFill>
                            <a:srgbClr val="0000FF"/>
                          </a:solidFill>
                          <a:latin typeface="Garamond"/>
                        </a:rPr>
                        <a:t>Al Value</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Garamond"/>
                        </a:rPr>
                        <a:t> </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Garamond"/>
                        </a:rPr>
                        <a:t> </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Garamond"/>
                        </a:rPr>
                        <a:t>( µH )</a:t>
                      </a:r>
                      <a:endParaRPr lang="en-US" sz="1100" kern="1400">
                        <a:solidFill>
                          <a:srgbClr val="000000"/>
                        </a:solidFill>
                        <a:latin typeface="Times New Roman"/>
                      </a:endParaRP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b="1" kern="1400">
                          <a:solidFill>
                            <a:srgbClr val="0000FF"/>
                          </a:solidFill>
                          <a:latin typeface="Times New Roman"/>
                        </a:rPr>
                        <a:t>Finish</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C=Case</a:t>
                      </a:r>
                      <a:endParaRPr lang="en-US" sz="1100" kern="1400">
                        <a:solidFill>
                          <a:srgbClr val="000000"/>
                        </a:solidFill>
                        <a:latin typeface="Times New Roman"/>
                      </a:endParaRPr>
                    </a:p>
                    <a:p>
                      <a:pPr marR="0" indent="0" algn="ctr" rtl="0">
                        <a:spcBef>
                          <a:spcPts val="0"/>
                        </a:spcBef>
                        <a:spcAft>
                          <a:spcPts val="0"/>
                        </a:spcAft>
                      </a:pPr>
                      <a:r>
                        <a:rPr lang="en-US" sz="1100" b="1" kern="1400">
                          <a:solidFill>
                            <a:srgbClr val="0000FF"/>
                          </a:solidFill>
                          <a:latin typeface="Times New Roman"/>
                        </a:rPr>
                        <a:t>E=Epoxy</a:t>
                      </a:r>
                      <a:endParaRPr lang="en-US" sz="1100" kern="1400">
                        <a:solidFill>
                          <a:srgbClr val="000000"/>
                        </a:solidFill>
                        <a:latin typeface="Times New Roman"/>
                      </a:endParaRP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r>
              <a:tr h="208425">
                <a:tc>
                  <a:txBody>
                    <a:bodyPr/>
                    <a:lstStyle/>
                    <a:p>
                      <a:pPr marR="0" indent="0" algn="ctr" rtl="0">
                        <a:spcBef>
                          <a:spcPts val="0"/>
                        </a:spcBef>
                        <a:spcAft>
                          <a:spcPts val="0"/>
                        </a:spcAft>
                      </a:pPr>
                      <a:r>
                        <a:rPr lang="en-US" sz="1100" b="1" kern="1400">
                          <a:solidFill>
                            <a:srgbClr val="0000FF"/>
                          </a:solidFill>
                          <a:latin typeface="Times New Roman"/>
                        </a:rPr>
                        <a:t>M-017</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16 x 10 x 6</a:t>
                      </a: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17.8 x 8.2 x 8.0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0.14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30.0 -60.0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C</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M-059</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20 x 12.5 x 8</a:t>
                      </a: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22.3 x 10.3 x 10.0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9.0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5.1</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0.24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33.0 –67.0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C</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M-053</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25 x 20 x 10</a:t>
                      </a: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27.6 x 17.8 x 12.5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10.5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7.1</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0.20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21.2 –41.3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C</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M-003</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25 x 16 x 10</a:t>
                      </a: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28.0 x 13.2 x 12.4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17</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6.4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0.36</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45.0 –89.0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C</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M-102</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30 x 20 x 10</a:t>
                      </a: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32.7 x 17.8 x 12.6</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23.1</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7.8</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0.40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40.0 –80.0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C</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955">
                <a:tc gridSpan="8">
                  <a:txBody>
                    <a:bodyPr/>
                    <a:lstStyle/>
                    <a:p>
                      <a:pPr marR="0" indent="0" algn="ctr" rtl="0">
                        <a:spcBef>
                          <a:spcPts val="0"/>
                        </a:spcBef>
                        <a:spcAft>
                          <a:spcPts val="0"/>
                        </a:spcAft>
                      </a:pPr>
                      <a:r>
                        <a:rPr lang="de-DE" sz="1100" kern="1400" dirty="0">
                          <a:solidFill>
                            <a:srgbClr val="000000"/>
                          </a:solidFill>
                          <a:latin typeface="Garamond"/>
                        </a:rPr>
                        <a:t>µ ~ 25,000 - 30,000  ( @ 10 KHz )</a:t>
                      </a:r>
                      <a:endParaRPr lang="de-DE" sz="1100" kern="1400" dirty="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08425">
                <a:tc>
                  <a:txBody>
                    <a:bodyPr/>
                    <a:lstStyle/>
                    <a:p>
                      <a:pPr marR="0" indent="0" algn="ctr" rtl="0">
                        <a:spcBef>
                          <a:spcPts val="0"/>
                        </a:spcBef>
                        <a:spcAft>
                          <a:spcPts val="0"/>
                        </a:spcAft>
                      </a:pPr>
                      <a:r>
                        <a:rPr lang="en-US" sz="1100" b="1" kern="1400">
                          <a:solidFill>
                            <a:srgbClr val="0000FF"/>
                          </a:solidFill>
                          <a:latin typeface="Times New Roman"/>
                        </a:rPr>
                        <a:t>M-036</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16 x 10 x 6</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17.8 x 8.0 x 8.0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0.14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8.0 –18.0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M-042</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20 x 12.5 x 8</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21.5 x 10.5 x 10.1</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9.0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5.0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0.24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12.6 –25.3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M-033</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25 x 16 x 10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26.6 x 13.7 x 12.3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17.1</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6.3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0.36</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12.6 –28.0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M-030</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30 x 20 x 15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32.3 x 17.5 x 17.3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33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7.9</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0.57</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17.4 –39.0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M-014</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40 x 32 x 15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42.3 x 29.1 x 17.3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11.3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0.48</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10.7 –21.4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M-011</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50 x 40 x 20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52.3 x 37.1 x 22.3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83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14.1</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0.80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12.6 –28.4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M-012</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60 x 40 x 15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62.3 x 37.1 x 17.3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138</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15.5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1.20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17.4 –39.0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M-018</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63 x 50 x 20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65.5 x 46.6 x 22.8</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129</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17.8</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1.00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13.2 –29.7</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M-022</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80 x 63 x 20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83.0 x 59.5 x 22.8</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213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22.5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1.24</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13.8 –31.0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425">
                <a:tc>
                  <a:txBody>
                    <a:bodyPr/>
                    <a:lstStyle/>
                    <a:p>
                      <a:pPr marR="0" indent="0" algn="ctr" rtl="0">
                        <a:spcBef>
                          <a:spcPts val="0"/>
                        </a:spcBef>
                        <a:spcAft>
                          <a:spcPts val="0"/>
                        </a:spcAft>
                      </a:pPr>
                      <a:r>
                        <a:rPr lang="en-US" sz="1100" b="1" kern="1400">
                          <a:solidFill>
                            <a:srgbClr val="0000FF"/>
                          </a:solidFill>
                          <a:latin typeface="Times New Roman"/>
                        </a:rPr>
                        <a:t>M-226</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100 x 80 x 20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104 x 75.0 x 23.0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333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28.3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1.60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12.6 –28.3</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72">
                <a:tc>
                  <a:txBody>
                    <a:bodyPr/>
                    <a:lstStyle/>
                    <a:p>
                      <a:pPr marR="0" indent="0" algn="ctr" rtl="0">
                        <a:spcBef>
                          <a:spcPts val="0"/>
                        </a:spcBef>
                        <a:spcAft>
                          <a:spcPts val="0"/>
                        </a:spcAft>
                      </a:pPr>
                      <a:r>
                        <a:rPr lang="en-US" sz="1100" b="1" kern="1400">
                          <a:solidFill>
                            <a:srgbClr val="0000FF"/>
                          </a:solidFill>
                          <a:latin typeface="Times New Roman"/>
                        </a:rPr>
                        <a:t>M-028</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130 x 100 x 25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134.5 x 95.0 x 28.5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757</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36.0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2.85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18.6 –42.0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314">
                <a:tc>
                  <a:txBody>
                    <a:bodyPr/>
                    <a:lstStyle/>
                    <a:p>
                      <a:pPr marR="0" indent="0" algn="ctr" rtl="0">
                        <a:spcBef>
                          <a:spcPts val="0"/>
                        </a:spcBef>
                        <a:spcAft>
                          <a:spcPts val="0"/>
                        </a:spcAft>
                      </a:pPr>
                      <a:r>
                        <a:rPr lang="en-US" sz="1100" b="1" kern="1400">
                          <a:solidFill>
                            <a:srgbClr val="0000FF"/>
                          </a:solidFill>
                          <a:latin typeface="Times New Roman"/>
                        </a:rPr>
                        <a:t>M-190</a:t>
                      </a:r>
                      <a:endParaRPr lang="en-US" sz="1100" kern="1400">
                        <a:solidFill>
                          <a:srgbClr val="000000"/>
                        </a:solidFill>
                        <a:latin typeface="Times New Roman"/>
                      </a:endParaRPr>
                    </a:p>
                  </a:txBody>
                  <a:tcPr marL="28048" marR="28048" marT="28048" marB="28048">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100" kern="1400">
                          <a:solidFill>
                            <a:srgbClr val="000000"/>
                          </a:solidFill>
                          <a:latin typeface="Times New Roman"/>
                        </a:rPr>
                        <a:t>160 x 110 x 25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165 x 105 x 28.5</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 </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41.99</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4.61</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100" kern="1400">
                          <a:solidFill>
                            <a:srgbClr val="000000"/>
                          </a:solidFill>
                          <a:latin typeface="Times New Roman"/>
                        </a:rPr>
                        <a:t>24.0—50.0</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100" kern="1400" dirty="0">
                          <a:solidFill>
                            <a:srgbClr val="000000"/>
                          </a:solidFill>
                          <a:latin typeface="Times New Roman"/>
                        </a:rPr>
                        <a:t>E</a:t>
                      </a:r>
                    </a:p>
                  </a:txBody>
                  <a:tcPr marL="28048" marR="28048" marT="28048" marB="28048">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Magnetec </a:t>
            </a:r>
            <a:r>
              <a:rPr lang="en-US" dirty="0" err="1" smtClean="0"/>
              <a:t>gmbh</a:t>
            </a:r>
            <a:r>
              <a:rPr lang="en-US" dirty="0" smtClean="0"/>
              <a:t/>
            </a:r>
            <a:br>
              <a:rPr lang="en-US" dirty="0" smtClean="0"/>
            </a:br>
            <a:r>
              <a:rPr lang="en-US" dirty="0" smtClean="0"/>
              <a:t/>
            </a:r>
            <a:br>
              <a:rPr lang="en-US" dirty="0" smtClean="0"/>
            </a:br>
            <a:r>
              <a:rPr lang="en-US" dirty="0" smtClean="0"/>
              <a:t> </a:t>
            </a:r>
            <a:r>
              <a:rPr lang="en-US" sz="2700" dirty="0" smtClean="0"/>
              <a:t>low cost cores</a:t>
            </a:r>
            <a:endParaRPr lang="en-US" sz="2700" dirty="0"/>
          </a:p>
        </p:txBody>
      </p:sp>
      <p:graphicFrame>
        <p:nvGraphicFramePr>
          <p:cNvPr id="4" name="Table 3"/>
          <p:cNvGraphicFramePr>
            <a:graphicFrameLocks noGrp="1"/>
          </p:cNvGraphicFramePr>
          <p:nvPr/>
        </p:nvGraphicFramePr>
        <p:xfrm>
          <a:off x="838200" y="1905000"/>
          <a:ext cx="7238998" cy="3200397"/>
        </p:xfrm>
        <a:graphic>
          <a:graphicData uri="http://schemas.openxmlformats.org/drawingml/2006/table">
            <a:tbl>
              <a:tblPr/>
              <a:tblGrid>
                <a:gridCol w="843378"/>
                <a:gridCol w="1124505"/>
                <a:gridCol w="1335350"/>
                <a:gridCol w="562253"/>
                <a:gridCol w="843378"/>
                <a:gridCol w="843378"/>
                <a:gridCol w="843378"/>
                <a:gridCol w="843378"/>
              </a:tblGrid>
              <a:tr h="425925">
                <a:tc gridSpan="8">
                  <a:txBody>
                    <a:bodyPr/>
                    <a:lstStyle/>
                    <a:p>
                      <a:pPr marR="0" indent="0" algn="ctr" rtl="0">
                        <a:spcBef>
                          <a:spcPts val="0"/>
                        </a:spcBef>
                        <a:spcAft>
                          <a:spcPts val="0"/>
                        </a:spcAft>
                      </a:pPr>
                      <a:r>
                        <a:rPr lang="en-US" sz="1200" kern="1400">
                          <a:solidFill>
                            <a:srgbClr val="0000FF"/>
                          </a:solidFill>
                          <a:latin typeface="Garamond"/>
                        </a:rPr>
                        <a:t>NANOPERM® </a:t>
                      </a:r>
                      <a:r>
                        <a:rPr lang="en-US" sz="1200" kern="1400">
                          <a:solidFill>
                            <a:srgbClr val="000000"/>
                          </a:solidFill>
                          <a:latin typeface="Garamond"/>
                        </a:rPr>
                        <a:t>Low Cost Cores for Small EMI Filter Chokes</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6809">
                <a:tc>
                  <a:txBody>
                    <a:bodyPr/>
                    <a:lstStyle/>
                    <a:p>
                      <a:pPr marR="0" indent="0" algn="ctr" rtl="0">
                        <a:spcBef>
                          <a:spcPts val="0"/>
                        </a:spcBef>
                        <a:spcAft>
                          <a:spcPts val="0"/>
                        </a:spcAft>
                      </a:pPr>
                      <a:r>
                        <a:rPr lang="en-US" sz="1200" b="1" kern="1400">
                          <a:solidFill>
                            <a:srgbClr val="0000FF"/>
                          </a:solidFill>
                          <a:latin typeface="Times New Roman"/>
                        </a:rPr>
                        <a:t>M-306</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200" kern="1400">
                          <a:solidFill>
                            <a:srgbClr val="000000"/>
                          </a:solidFill>
                          <a:latin typeface="Times New Roman"/>
                        </a:rPr>
                        <a:t>16 x 11 x 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18.4 x 8.6 x 7.0</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4.2</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0.1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5.9 –11.8</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C</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809">
                <a:tc>
                  <a:txBody>
                    <a:bodyPr/>
                    <a:lstStyle/>
                    <a:p>
                      <a:pPr marR="0" indent="0" algn="ctr" rtl="0">
                        <a:spcBef>
                          <a:spcPts val="0"/>
                        </a:spcBef>
                        <a:spcAft>
                          <a:spcPts val="0"/>
                        </a:spcAft>
                      </a:pPr>
                      <a:r>
                        <a:rPr lang="en-US" sz="1200" b="1" kern="1400">
                          <a:solidFill>
                            <a:srgbClr val="0000FF"/>
                          </a:solidFill>
                          <a:latin typeface="Times New Roman"/>
                        </a:rPr>
                        <a:t>M-307</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200" kern="1400">
                          <a:solidFill>
                            <a:srgbClr val="000000"/>
                          </a:solidFill>
                          <a:latin typeface="Times New Roman"/>
                        </a:rPr>
                        <a:t>20 x 15 x 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22.4 x 12.6 x 7.5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0.1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4.5 –9.1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C</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809">
                <a:tc>
                  <a:txBody>
                    <a:bodyPr/>
                    <a:lstStyle/>
                    <a:p>
                      <a:pPr marR="0" indent="0" algn="ctr" rtl="0">
                        <a:spcBef>
                          <a:spcPts val="0"/>
                        </a:spcBef>
                        <a:spcAft>
                          <a:spcPts val="0"/>
                        </a:spcAft>
                      </a:pPr>
                      <a:r>
                        <a:rPr lang="en-US" sz="1200" b="1" kern="1400">
                          <a:solidFill>
                            <a:srgbClr val="0000FF"/>
                          </a:solidFill>
                          <a:latin typeface="Times New Roman"/>
                        </a:rPr>
                        <a:t>M-308</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200" kern="1400">
                          <a:solidFill>
                            <a:srgbClr val="000000"/>
                          </a:solidFill>
                          <a:latin typeface="Times New Roman"/>
                        </a:rPr>
                        <a:t>25 x 20 x 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27.7 x 17.1 x 7.5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7.0</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0.1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3.5 –7.0</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C</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809">
                <a:tc>
                  <a:txBody>
                    <a:bodyPr/>
                    <a:lstStyle/>
                    <a:p>
                      <a:pPr marR="0" indent="0" algn="ctr" rtl="0">
                        <a:spcBef>
                          <a:spcPts val="0"/>
                        </a:spcBef>
                        <a:spcAft>
                          <a:spcPts val="0"/>
                        </a:spcAft>
                      </a:pPr>
                      <a:r>
                        <a:rPr lang="en-US" sz="1200" b="1" kern="1400">
                          <a:solidFill>
                            <a:srgbClr val="0000FF"/>
                          </a:solidFill>
                          <a:latin typeface="Times New Roman"/>
                        </a:rPr>
                        <a:t>M-309</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200" kern="1400">
                          <a:solidFill>
                            <a:srgbClr val="000000"/>
                          </a:solidFill>
                          <a:latin typeface="Times New Roman"/>
                        </a:rPr>
                        <a:t>30 x 25 x 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32.7 x 22.0 x 7.5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8.6</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0.1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2.8 –5.7</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C</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809">
                <a:tc>
                  <a:txBody>
                    <a:bodyPr/>
                    <a:lstStyle/>
                    <a:p>
                      <a:pPr marR="0" indent="0" algn="ctr" rtl="0">
                        <a:spcBef>
                          <a:spcPts val="0"/>
                        </a:spcBef>
                        <a:spcAft>
                          <a:spcPts val="0"/>
                        </a:spcAft>
                      </a:pPr>
                      <a:r>
                        <a:rPr lang="en-US" sz="1200" b="1" kern="1400">
                          <a:solidFill>
                            <a:srgbClr val="0000FF"/>
                          </a:solidFill>
                          <a:latin typeface="Times New Roman"/>
                        </a:rPr>
                        <a:t>M-310</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200" kern="1400">
                          <a:solidFill>
                            <a:srgbClr val="000000"/>
                          </a:solidFill>
                          <a:latin typeface="Times New Roman"/>
                        </a:rPr>
                        <a:t>40 x 35 x 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42.5 x 31.8 x 7.5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11.8</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0.1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2.1 –4.2</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C</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809">
                <a:tc>
                  <a:txBody>
                    <a:bodyPr/>
                    <a:lstStyle/>
                    <a:p>
                      <a:pPr marR="0" indent="0" algn="ctr" rtl="0">
                        <a:spcBef>
                          <a:spcPts val="0"/>
                        </a:spcBef>
                        <a:spcAft>
                          <a:spcPts val="0"/>
                        </a:spcAft>
                      </a:pPr>
                      <a:r>
                        <a:rPr lang="en-US" sz="1200" b="1" kern="1400">
                          <a:solidFill>
                            <a:srgbClr val="0000FF"/>
                          </a:solidFill>
                          <a:latin typeface="Times New Roman"/>
                        </a:rPr>
                        <a:t>M-333</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200" kern="1400">
                          <a:solidFill>
                            <a:srgbClr val="000000"/>
                          </a:solidFill>
                          <a:latin typeface="Times New Roman"/>
                        </a:rPr>
                        <a:t>50 x 45 x 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52.2 x 41.8 x 7.5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14.9</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0.1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1.6 –3.3</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C</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809">
                <a:tc>
                  <a:txBody>
                    <a:bodyPr/>
                    <a:lstStyle/>
                    <a:p>
                      <a:pPr marR="0" indent="0" algn="ctr" rtl="0">
                        <a:spcBef>
                          <a:spcPts val="0"/>
                        </a:spcBef>
                        <a:spcAft>
                          <a:spcPts val="0"/>
                        </a:spcAft>
                      </a:pPr>
                      <a:r>
                        <a:rPr lang="en-US" sz="1200" b="1" kern="1400">
                          <a:solidFill>
                            <a:srgbClr val="0000FF"/>
                          </a:solidFill>
                          <a:latin typeface="Times New Roman"/>
                        </a:rPr>
                        <a:t>M-334</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200" kern="1400">
                          <a:solidFill>
                            <a:srgbClr val="000000"/>
                          </a:solidFill>
                          <a:latin typeface="Times New Roman"/>
                        </a:rPr>
                        <a:t>60 x 55 x 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62.0 x 51.6 x 7.5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18.1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0.1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1.3 –2,8</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C</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809">
                <a:tc>
                  <a:txBody>
                    <a:bodyPr/>
                    <a:lstStyle/>
                    <a:p>
                      <a:pPr marR="0" indent="0" algn="ctr" rtl="0">
                        <a:spcBef>
                          <a:spcPts val="0"/>
                        </a:spcBef>
                        <a:spcAft>
                          <a:spcPts val="0"/>
                        </a:spcAft>
                      </a:pPr>
                      <a:r>
                        <a:rPr lang="en-US" sz="1200" b="1" kern="1400">
                          <a:solidFill>
                            <a:srgbClr val="0000FF"/>
                          </a:solidFill>
                          <a:latin typeface="Times New Roman"/>
                        </a:rPr>
                        <a:t>M-335</a:t>
                      </a:r>
                      <a:endParaRPr lang="en-US" sz="1200" kern="1400">
                        <a:solidFill>
                          <a:srgbClr val="000000"/>
                        </a:solidFill>
                        <a:latin typeface="Times New Roman"/>
                      </a:endParaRPr>
                    </a:p>
                  </a:txBody>
                  <a:tcPr marL="36576" marR="36576" marT="36576" marB="36576">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9933"/>
                    </a:solidFill>
                  </a:tcPr>
                </a:tc>
                <a:tc>
                  <a:txBody>
                    <a:bodyPr/>
                    <a:lstStyle/>
                    <a:p>
                      <a:pPr marR="0" indent="0" algn="ctr" rtl="0">
                        <a:spcBef>
                          <a:spcPts val="0"/>
                        </a:spcBef>
                        <a:spcAft>
                          <a:spcPts val="0"/>
                        </a:spcAft>
                      </a:pPr>
                      <a:r>
                        <a:rPr lang="en-US" sz="1200" kern="1400">
                          <a:solidFill>
                            <a:srgbClr val="000000"/>
                          </a:solidFill>
                          <a:latin typeface="Times New Roman"/>
                        </a:rPr>
                        <a:t>70 x 65 x 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72.0 x 61.4 x 7.5</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 </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21.2</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0.1</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1.1 –2.3</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dirty="0">
                          <a:solidFill>
                            <a:srgbClr val="000000"/>
                          </a:solidFill>
                          <a:latin typeface="Times New Roman"/>
                        </a:rPr>
                        <a:t>C</a:t>
                      </a:r>
                    </a:p>
                  </a:txBody>
                  <a:tcPr marL="36576" marR="36576" marT="36576" marB="36576">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Magnetec </a:t>
            </a:r>
            <a:r>
              <a:rPr lang="en-US" dirty="0" err="1" smtClean="0"/>
              <a:t>gmbh</a:t>
            </a:r>
            <a:r>
              <a:rPr lang="en-US" dirty="0" smtClean="0"/>
              <a:t> cool blue cores</a:t>
            </a:r>
            <a:endParaRPr lang="en-US" dirty="0"/>
          </a:p>
        </p:txBody>
      </p:sp>
      <p:sp>
        <p:nvSpPr>
          <p:cNvPr id="57345" name="Rectangle 1"/>
          <p:cNvSpPr>
            <a:spLocks noChangeArrowheads="1"/>
          </p:cNvSpPr>
          <p:nvPr/>
        </p:nvSpPr>
        <p:spPr bwMode="auto">
          <a:xfrm>
            <a:off x="609600" y="1676401"/>
            <a:ext cx="7848600" cy="301621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FF"/>
                </a:solidFill>
                <a:effectLst/>
                <a:latin typeface="Times New Roman" pitchFamily="18" charset="0"/>
                <a:cs typeface="Arial" pitchFamily="34" charset="0"/>
              </a:rPr>
              <a:t>Cool Blue® </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toroids made from the nanocrystalline material NANOPERM are being used increasingly to reduce damaging motor bearing currents in modern high power inverter systems operating at high switching frequencies.  As a result of these unwanted currents, the bearings corrugate, leading to electrical breakdown in the lubrication and finally to a standstill of the entire motor.</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The use of </a:t>
            </a:r>
            <a:r>
              <a:rPr kumimoji="0" lang="en-US" sz="1400" b="0" i="0" u="none" strike="noStrike" cap="none" normalizeH="0" baseline="0" dirty="0" smtClean="0">
                <a:ln>
                  <a:noFill/>
                </a:ln>
                <a:solidFill>
                  <a:srgbClr val="0000FF"/>
                </a:solidFill>
                <a:effectLst/>
                <a:latin typeface="Times New Roman" pitchFamily="18" charset="0"/>
                <a:cs typeface="Arial" pitchFamily="34" charset="0"/>
              </a:rPr>
              <a:t>Cool Blue® </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cores not only significantly reduces the over voltage peaks at the motor terminals, but also suppresses the asymmetrical EMI currents which are generated by the parasitic currents of the motor itself together with the motor cable.  In order to achieve an efficient reduction in these destructive effects, one or more </a:t>
            </a:r>
            <a:r>
              <a:rPr kumimoji="0" lang="en-US" sz="1400" b="0" i="0" u="none" strike="noStrike" cap="none" normalizeH="0" baseline="0" dirty="0" smtClean="0">
                <a:ln>
                  <a:noFill/>
                </a:ln>
                <a:solidFill>
                  <a:srgbClr val="0000FF"/>
                </a:solidFill>
                <a:effectLst/>
                <a:latin typeface="Times New Roman" pitchFamily="18" charset="0"/>
                <a:cs typeface="Arial" pitchFamily="34" charset="0"/>
              </a:rPr>
              <a:t>Cool Blue® </a:t>
            </a: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of suitable geometry have to be placed together over the connector cables in the DC-link as well as at the inverter output.  In this configuration, the cores operate as a common-mode choke.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This method significantly increases the service life of the motor bearings and thus reduces maintenance costs and standstill periods.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6" name="Picture 2" descr="coolblue_anw"/>
          <p:cNvPicPr>
            <a:picLocks noChangeAspect="1" noChangeArrowheads="1"/>
          </p:cNvPicPr>
          <p:nvPr/>
        </p:nvPicPr>
        <p:blipFill>
          <a:blip r:embed="rId2"/>
          <a:srcRect/>
          <a:stretch>
            <a:fillRect/>
          </a:stretch>
        </p:blipFill>
        <p:spPr bwMode="auto">
          <a:xfrm>
            <a:off x="860425" y="4648199"/>
            <a:ext cx="2201763" cy="1952179"/>
          </a:xfrm>
          <a:prstGeom prst="rect">
            <a:avLst/>
          </a:prstGeom>
          <a:noFill/>
          <a:ln w="12700" algn="in">
            <a:solidFill>
              <a:srgbClr val="000000"/>
            </a:solidFill>
            <a:miter lim="800000"/>
            <a:headEnd/>
            <a:tailEnd/>
          </a:ln>
          <a:effectLst/>
        </p:spPr>
      </p:pic>
      <p:pic>
        <p:nvPicPr>
          <p:cNvPr id="57347" name="Picture 3"/>
          <p:cNvPicPr>
            <a:picLocks noChangeAspect="1" noChangeArrowheads="1"/>
          </p:cNvPicPr>
          <p:nvPr/>
        </p:nvPicPr>
        <p:blipFill>
          <a:blip r:embed="rId3"/>
          <a:srcRect/>
          <a:stretch>
            <a:fillRect/>
          </a:stretch>
        </p:blipFill>
        <p:spPr bwMode="auto">
          <a:xfrm>
            <a:off x="2667000" y="4648200"/>
            <a:ext cx="5266432" cy="1981200"/>
          </a:xfrm>
          <a:prstGeom prst="rect">
            <a:avLst/>
          </a:prstGeom>
          <a:noFill/>
          <a:ln w="12700" algn="in">
            <a:solidFill>
              <a:srgbClr val="000000"/>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Magnetec </a:t>
            </a:r>
            <a:r>
              <a:rPr lang="en-US" dirty="0" err="1" smtClean="0"/>
              <a:t>gmbh</a:t>
            </a:r>
            <a:r>
              <a:rPr lang="en-US" dirty="0" smtClean="0"/>
              <a:t/>
            </a:r>
            <a:br>
              <a:rPr lang="en-US" dirty="0" smtClean="0"/>
            </a:br>
            <a:r>
              <a:rPr lang="en-US" dirty="0" smtClean="0"/>
              <a:t/>
            </a:r>
            <a:br>
              <a:rPr lang="en-US" dirty="0" smtClean="0"/>
            </a:br>
            <a:r>
              <a:rPr lang="en-US" dirty="0" smtClean="0"/>
              <a:t> cool blue cores</a:t>
            </a:r>
            <a:endParaRPr lang="en-US" dirty="0"/>
          </a:p>
        </p:txBody>
      </p:sp>
      <p:graphicFrame>
        <p:nvGraphicFramePr>
          <p:cNvPr id="4" name="Table 3"/>
          <p:cNvGraphicFramePr>
            <a:graphicFrameLocks noGrp="1"/>
          </p:cNvGraphicFramePr>
          <p:nvPr/>
        </p:nvGraphicFramePr>
        <p:xfrm>
          <a:off x="228600" y="2057400"/>
          <a:ext cx="8610598" cy="4383660"/>
        </p:xfrm>
        <a:graphic>
          <a:graphicData uri="http://schemas.openxmlformats.org/drawingml/2006/table">
            <a:tbl>
              <a:tblPr/>
              <a:tblGrid>
                <a:gridCol w="856213"/>
                <a:gridCol w="1696269"/>
                <a:gridCol w="1534730"/>
                <a:gridCol w="726962"/>
                <a:gridCol w="1050077"/>
                <a:gridCol w="888520"/>
                <a:gridCol w="1050077"/>
                <a:gridCol w="807750"/>
              </a:tblGrid>
              <a:tr h="782940">
                <a:tc>
                  <a:txBody>
                    <a:bodyPr/>
                    <a:lstStyle/>
                    <a:p>
                      <a:pPr marR="0" indent="0" algn="l" rtl="0">
                        <a:spcBef>
                          <a:spcPts val="0"/>
                        </a:spcBef>
                        <a:spcAft>
                          <a:spcPts val="0"/>
                        </a:spcAft>
                      </a:pPr>
                      <a:r>
                        <a:rPr lang="en-US" sz="1200" kern="1400" dirty="0">
                          <a:solidFill>
                            <a:srgbClr val="000000"/>
                          </a:solidFill>
                          <a:latin typeface="Times New Roman"/>
                        </a:rPr>
                        <a:t>TYPE</a:t>
                      </a: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Core Nominal</a:t>
                      </a:r>
                    </a:p>
                    <a:p>
                      <a:pPr marR="0" indent="0" algn="ctr" rtl="0">
                        <a:spcBef>
                          <a:spcPts val="0"/>
                        </a:spcBef>
                        <a:spcAft>
                          <a:spcPts val="0"/>
                        </a:spcAft>
                      </a:pPr>
                      <a:r>
                        <a:rPr lang="en-US" sz="1200" kern="1400">
                          <a:solidFill>
                            <a:srgbClr val="000000"/>
                          </a:solidFill>
                          <a:latin typeface="Times New Roman"/>
                        </a:rPr>
                        <a:t>OD x ID x TH</a:t>
                      </a:r>
                    </a:p>
                    <a:p>
                      <a:pPr marR="0" indent="0" algn="ctr" rtl="0">
                        <a:spcBef>
                          <a:spcPts val="0"/>
                        </a:spcBef>
                        <a:spcAft>
                          <a:spcPts val="0"/>
                        </a:spcAft>
                      </a:pPr>
                      <a:r>
                        <a:rPr lang="en-US" sz="1200" kern="1400">
                          <a:solidFill>
                            <a:srgbClr val="000000"/>
                          </a:solidFill>
                          <a:latin typeface="Times New Roman"/>
                        </a:rPr>
                        <a:t>(mm)</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dirty="0">
                          <a:solidFill>
                            <a:srgbClr val="000000"/>
                          </a:solidFill>
                          <a:latin typeface="Times New Roman"/>
                        </a:rPr>
                        <a:t>Physical</a:t>
                      </a:r>
                    </a:p>
                    <a:p>
                      <a:pPr marR="0" indent="0" algn="ctr" rtl="0">
                        <a:spcBef>
                          <a:spcPts val="0"/>
                        </a:spcBef>
                        <a:spcAft>
                          <a:spcPts val="0"/>
                        </a:spcAft>
                      </a:pPr>
                      <a:r>
                        <a:rPr lang="en-US" sz="1200" kern="1400" dirty="0">
                          <a:solidFill>
                            <a:srgbClr val="000000"/>
                          </a:solidFill>
                          <a:latin typeface="Times New Roman"/>
                        </a:rPr>
                        <a:t>OD (max) x ID (min) x TH (max)</a:t>
                      </a:r>
                    </a:p>
                    <a:p>
                      <a:pPr marR="0" indent="0" algn="ctr" rtl="0">
                        <a:spcBef>
                          <a:spcPts val="0"/>
                        </a:spcBef>
                        <a:spcAft>
                          <a:spcPts val="0"/>
                        </a:spcAft>
                      </a:pPr>
                      <a:r>
                        <a:rPr lang="en-US" sz="1200" kern="1400" dirty="0">
                          <a:solidFill>
                            <a:srgbClr val="000000"/>
                          </a:solidFill>
                          <a:latin typeface="Times New Roman"/>
                        </a:rPr>
                        <a:t>(mm)</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Mass</a:t>
                      </a:r>
                    </a:p>
                    <a:p>
                      <a:pPr marR="0" indent="0" algn="ctr" rtl="0">
                        <a:spcBef>
                          <a:spcPts val="0"/>
                        </a:spcBef>
                        <a:spcAft>
                          <a:spcPts val="0"/>
                        </a:spcAft>
                      </a:pPr>
                      <a:r>
                        <a:rPr lang="en-US" sz="1200" kern="1400">
                          <a:solidFill>
                            <a:srgbClr val="000000"/>
                          </a:solidFill>
                          <a:latin typeface="Times New Roman"/>
                        </a:rPr>
                        <a:t> </a:t>
                      </a:r>
                    </a:p>
                    <a:p>
                      <a:pPr marR="0" indent="0" algn="ctr" rtl="0">
                        <a:spcBef>
                          <a:spcPts val="0"/>
                        </a:spcBef>
                        <a:spcAft>
                          <a:spcPts val="0"/>
                        </a:spcAft>
                      </a:pPr>
                      <a:r>
                        <a:rPr lang="en-US" sz="1200" kern="1400">
                          <a:solidFill>
                            <a:srgbClr val="000000"/>
                          </a:solidFill>
                          <a:latin typeface="Times New Roman"/>
                        </a:rPr>
                        <a:t>(gm)</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Path Length</a:t>
                      </a:r>
                    </a:p>
                    <a:p>
                      <a:pPr marR="0" indent="0" algn="ctr" rtl="0">
                        <a:spcBef>
                          <a:spcPts val="0"/>
                        </a:spcBef>
                        <a:spcAft>
                          <a:spcPts val="0"/>
                        </a:spcAft>
                      </a:pPr>
                      <a:r>
                        <a:rPr lang="en-US" sz="1200" kern="1400">
                          <a:solidFill>
                            <a:srgbClr val="000000"/>
                          </a:solidFill>
                          <a:latin typeface="Times New Roman"/>
                        </a:rPr>
                        <a:t>(l</a:t>
                      </a:r>
                      <a:r>
                        <a:rPr lang="en-US" sz="1200" kern="1400" baseline="-25000">
                          <a:solidFill>
                            <a:srgbClr val="000000"/>
                          </a:solidFill>
                          <a:latin typeface="Times New Roman"/>
                        </a:rPr>
                        <a:t>e</a:t>
                      </a:r>
                      <a:r>
                        <a:rPr lang="en-US" sz="1200" kern="1400">
                          <a:solidFill>
                            <a:srgbClr val="000000"/>
                          </a:solidFill>
                          <a:latin typeface="Times New Roman"/>
                        </a:rPr>
                        <a:t>)</a:t>
                      </a:r>
                    </a:p>
                    <a:p>
                      <a:pPr marR="0" indent="0" algn="ctr" rtl="0">
                        <a:spcBef>
                          <a:spcPts val="0"/>
                        </a:spcBef>
                        <a:spcAft>
                          <a:spcPts val="0"/>
                        </a:spcAft>
                      </a:pPr>
                      <a:r>
                        <a:rPr lang="en-US" sz="1200" kern="1400">
                          <a:solidFill>
                            <a:srgbClr val="000000"/>
                          </a:solidFill>
                          <a:latin typeface="Times New Roman"/>
                        </a:rPr>
                        <a:t>(cm)</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Core Area</a:t>
                      </a:r>
                    </a:p>
                    <a:p>
                      <a:pPr marR="0" indent="0" algn="ctr" rtl="0">
                        <a:spcBef>
                          <a:spcPts val="0"/>
                        </a:spcBef>
                        <a:spcAft>
                          <a:spcPts val="0"/>
                        </a:spcAft>
                      </a:pPr>
                      <a:r>
                        <a:rPr lang="en-US" sz="1200" kern="1400">
                          <a:solidFill>
                            <a:srgbClr val="000000"/>
                          </a:solidFill>
                          <a:latin typeface="Times New Roman"/>
                        </a:rPr>
                        <a:t>(A</a:t>
                      </a:r>
                      <a:r>
                        <a:rPr lang="en-US" sz="1200" kern="1400" baseline="-25000">
                          <a:solidFill>
                            <a:srgbClr val="000000"/>
                          </a:solidFill>
                          <a:latin typeface="Times New Roman"/>
                        </a:rPr>
                        <a:t>e</a:t>
                      </a:r>
                      <a:r>
                        <a:rPr lang="en-US" sz="1200" kern="1400">
                          <a:solidFill>
                            <a:srgbClr val="000000"/>
                          </a:solidFill>
                          <a:latin typeface="Times New Roman"/>
                        </a:rPr>
                        <a:t>)</a:t>
                      </a:r>
                    </a:p>
                    <a:p>
                      <a:pPr marR="0" indent="0" algn="ctr" rtl="0">
                        <a:spcBef>
                          <a:spcPts val="0"/>
                        </a:spcBef>
                        <a:spcAft>
                          <a:spcPts val="0"/>
                        </a:spcAft>
                      </a:pPr>
                      <a:r>
                        <a:rPr lang="en-US" sz="1200" kern="1400">
                          <a:solidFill>
                            <a:srgbClr val="000000"/>
                          </a:solidFill>
                          <a:latin typeface="Times New Roman"/>
                        </a:rPr>
                        <a:t>(cm</a:t>
                      </a:r>
                      <a:r>
                        <a:rPr lang="en-US" sz="1200" kern="1400" baseline="30000">
                          <a:solidFill>
                            <a:srgbClr val="000000"/>
                          </a:solidFill>
                          <a:latin typeface="Times New Roman"/>
                        </a:rPr>
                        <a:t>2</a:t>
                      </a:r>
                      <a:r>
                        <a:rPr lang="en-US" sz="1200" kern="1400">
                          <a:solidFill>
                            <a:srgbClr val="000000"/>
                          </a:solidFill>
                          <a:latin typeface="Times New Roman"/>
                        </a:rPr>
                        <a:t>)</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AL Value </a:t>
                      </a:r>
                    </a:p>
                    <a:p>
                      <a:pPr marR="0" indent="0" algn="ctr" rtl="0">
                        <a:spcBef>
                          <a:spcPts val="0"/>
                        </a:spcBef>
                        <a:spcAft>
                          <a:spcPts val="0"/>
                        </a:spcAft>
                      </a:pPr>
                      <a:r>
                        <a:rPr lang="en-US" sz="1200" kern="1400">
                          <a:solidFill>
                            <a:srgbClr val="000000"/>
                          </a:solidFill>
                          <a:latin typeface="Times New Roman"/>
                        </a:rPr>
                        <a:t>@ 10KHz</a:t>
                      </a:r>
                    </a:p>
                    <a:p>
                      <a:pPr marR="0" indent="0" algn="ctr" rtl="0">
                        <a:spcBef>
                          <a:spcPts val="0"/>
                        </a:spcBef>
                        <a:spcAft>
                          <a:spcPts val="0"/>
                        </a:spcAft>
                      </a:pPr>
                      <a:r>
                        <a:rPr lang="en-US" sz="1200" kern="1400">
                          <a:solidFill>
                            <a:srgbClr val="000000"/>
                          </a:solidFill>
                          <a:latin typeface="Times New Roman"/>
                        </a:rPr>
                        <a:t>(</a:t>
                      </a:r>
                      <a:r>
                        <a:rPr lang="el-GR" sz="1200" kern="1400">
                          <a:solidFill>
                            <a:srgbClr val="000000"/>
                          </a:solidFill>
                          <a:latin typeface="Times New Roman"/>
                        </a:rPr>
                        <a:t>μ</a:t>
                      </a:r>
                      <a:r>
                        <a:rPr lang="en-US" sz="1200" kern="1400">
                          <a:solidFill>
                            <a:srgbClr val="000000"/>
                          </a:solidFill>
                          <a:latin typeface="Times New Roman"/>
                        </a:rPr>
                        <a:t>H)</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Current</a:t>
                      </a:r>
                    </a:p>
                    <a:p>
                      <a:pPr marR="0" indent="0" algn="ctr" rtl="0">
                        <a:spcBef>
                          <a:spcPts val="0"/>
                        </a:spcBef>
                        <a:spcAft>
                          <a:spcPts val="0"/>
                        </a:spcAft>
                      </a:pPr>
                      <a:r>
                        <a:rPr lang="en-US" sz="1200" kern="1400">
                          <a:solidFill>
                            <a:srgbClr val="000000"/>
                          </a:solidFill>
                          <a:latin typeface="Times New Roman"/>
                        </a:rPr>
                        <a:t> Icm</a:t>
                      </a:r>
                    </a:p>
                    <a:p>
                      <a:pPr marR="0" indent="0" algn="ctr" rtl="0">
                        <a:spcBef>
                          <a:spcPts val="0"/>
                        </a:spcBef>
                        <a:spcAft>
                          <a:spcPts val="0"/>
                        </a:spcAft>
                      </a:pPr>
                      <a:r>
                        <a:rPr lang="en-US" sz="1200" kern="1400">
                          <a:solidFill>
                            <a:srgbClr val="000000"/>
                          </a:solidFill>
                          <a:latin typeface="Times New Roman"/>
                        </a:rPr>
                        <a:t>(A)</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248876">
                <a:tc>
                  <a:txBody>
                    <a:bodyPr/>
                    <a:lstStyle/>
                    <a:p>
                      <a:pPr marR="0" indent="0" algn="l" rtl="0">
                        <a:spcBef>
                          <a:spcPts val="0"/>
                        </a:spcBef>
                        <a:spcAft>
                          <a:spcPts val="0"/>
                        </a:spcAft>
                      </a:pPr>
                      <a:r>
                        <a:rPr lang="en-US" sz="1200" b="1" kern="1400">
                          <a:solidFill>
                            <a:srgbClr val="0000FF"/>
                          </a:solidFill>
                          <a:latin typeface="Times New Roman"/>
                        </a:rPr>
                        <a:t>M-112</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63 x 50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68.0 x 43.0 x 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204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17.7</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1.44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23.3—46.6</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M-113</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80 x 63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86.0 x 55.0 x 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338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22.4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2.04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spcBef>
                          <a:spcPts val="0"/>
                        </a:spcBef>
                        <a:spcAft>
                          <a:spcPts val="0"/>
                        </a:spcAft>
                      </a:pPr>
                      <a:r>
                        <a:rPr lang="el-GR" sz="1200" kern="1400">
                          <a:solidFill>
                            <a:srgbClr val="000000"/>
                          </a:solidFill>
                          <a:latin typeface="MS Shell Dlg 2"/>
                        </a:rPr>
                        <a:t>24.1—48.2</a:t>
                      </a:r>
                      <a:endParaRPr lang="el-GR" sz="1200" kern="1400">
                        <a:solidFill>
                          <a:srgbClr val="000000"/>
                        </a:solidFill>
                        <a:latin typeface="Times New Roman"/>
                      </a:endParaRP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6</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M-283</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80 x 63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OVAL</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338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22.4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2.04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24.1—48.2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6</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M-114</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100 x 80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108 x 70.0 x 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500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28.2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2.40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22.5—45.0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M-284</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100 x 80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OVAL</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500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28.2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2.40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22.5—45.0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M-115</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130 x 100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135 x 92.0 x 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958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35.9</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26.4—52.9</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9</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M-142</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130 x 100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OVAL</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604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36.7</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2.22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16.0—32.0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M-116</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160 x 130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165 x 123 x 34.0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1,208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45.4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20.9 x 41.9</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M-302</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160 x 130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OVAL</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1,208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45.4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20.9 x 41.9</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M-117</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200 x 175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208 x 166 x 37.0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1,302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58.82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2.78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12.3—24.6</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16</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M-111</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240 x 200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OVAL</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2,219</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69.9</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4.32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16.4—32.8</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M-248</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300 x 254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OVAL</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3,242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86.7</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5.04</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15.3—30.5</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M-205</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300 x 250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304 x 246 x 34.0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3,722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86.2</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5.85</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18.0 x 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23</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876">
                <a:tc>
                  <a:txBody>
                    <a:bodyPr/>
                    <a:lstStyle/>
                    <a:p>
                      <a:pPr marR="0" indent="0" algn="l" rtl="0">
                        <a:spcBef>
                          <a:spcPts val="0"/>
                        </a:spcBef>
                        <a:spcAft>
                          <a:spcPts val="0"/>
                        </a:spcAft>
                      </a:pPr>
                      <a:r>
                        <a:rPr lang="en-US" sz="1200" b="1" kern="1400">
                          <a:solidFill>
                            <a:srgbClr val="0000FF"/>
                          </a:solidFill>
                          <a:latin typeface="Times New Roman"/>
                        </a:rPr>
                        <a:t>M-503</a:t>
                      </a:r>
                      <a:endParaRPr lang="en-US" sz="1200" kern="1400">
                        <a:solidFill>
                          <a:srgbClr val="000000"/>
                        </a:solidFill>
                        <a:latin typeface="Times New Roman"/>
                      </a:endParaRPr>
                    </a:p>
                  </a:txBody>
                  <a:tcPr marL="36394" marR="36394" marT="36394" marB="36394">
                    <a:lnL w="1270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solidFill>
                      <a:srgbClr val="FFCC99"/>
                    </a:solidFill>
                  </a:tcPr>
                </a:tc>
                <a:tc>
                  <a:txBody>
                    <a:bodyPr/>
                    <a:lstStyle/>
                    <a:p>
                      <a:pPr marR="0" indent="0" algn="ctr" rtl="0">
                        <a:spcBef>
                          <a:spcPts val="0"/>
                        </a:spcBef>
                        <a:spcAft>
                          <a:spcPts val="0"/>
                        </a:spcAft>
                      </a:pPr>
                      <a:r>
                        <a:rPr lang="en-US" sz="1200" kern="1400">
                          <a:solidFill>
                            <a:srgbClr val="000000"/>
                          </a:solidFill>
                          <a:latin typeface="Times New Roman"/>
                        </a:rPr>
                        <a:t>500 x 450 x 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504 x 446 x 36.0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6,430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149.1</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5.85</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a:solidFill>
                            <a:srgbClr val="000000"/>
                          </a:solidFill>
                          <a:latin typeface="Times New Roman"/>
                        </a:rPr>
                        <a:t>10.3—20.7</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c>
                  <a:txBody>
                    <a:bodyPr/>
                    <a:lstStyle/>
                    <a:p>
                      <a:pPr marR="0" indent="0" algn="ctr" rtl="0">
                        <a:spcBef>
                          <a:spcPts val="0"/>
                        </a:spcBef>
                        <a:spcAft>
                          <a:spcPts val="0"/>
                        </a:spcAft>
                      </a:pPr>
                      <a:r>
                        <a:rPr lang="en-US" sz="1200" kern="1400" dirty="0">
                          <a:solidFill>
                            <a:srgbClr val="000000"/>
                          </a:solidFill>
                          <a:latin typeface="Times New Roman"/>
                        </a:rPr>
                        <a:t>40</a:t>
                      </a:r>
                    </a:p>
                  </a:txBody>
                  <a:tcPr marL="36394" marR="36394" marT="36394" marB="36394">
                    <a:lnL w="12700" cap="flat" cmpd="sng" algn="ctr">
                      <a:solidFill>
                        <a:srgbClr val="000000"/>
                      </a:solidFill>
                      <a:prstDash val="solid"/>
                      <a:round/>
                      <a:headEnd type="none" w="med" len="med"/>
                      <a:tailEnd type="none" w="med" len="med"/>
                    </a:lnL>
                    <a:lnR w="1270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FF"/>
                      </a:solidFill>
                      <a:prstDash val="solid"/>
                      <a:round/>
                      <a:headEnd type="none" w="med" len="med"/>
                      <a:tailEnd type="none" w="med" len="me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 Technology</a:t>
            </a:r>
            <a:br>
              <a:rPr lang="en-US" dirty="0" smtClean="0"/>
            </a:br>
            <a:r>
              <a:rPr lang="en-US" dirty="0" smtClean="0"/>
              <a:t/>
            </a:r>
            <a:br>
              <a:rPr lang="en-US" dirty="0" smtClean="0"/>
            </a:br>
            <a:r>
              <a:rPr lang="en-US" sz="2400" dirty="0" smtClean="0"/>
              <a:t>China Manufacturing Technology</a:t>
            </a:r>
            <a:endParaRPr lang="en-US" dirty="0"/>
          </a:p>
        </p:txBody>
      </p:sp>
      <p:sp>
        <p:nvSpPr>
          <p:cNvPr id="4" name="Content Placeholder 3"/>
          <p:cNvSpPr>
            <a:spLocks noGrp="1"/>
          </p:cNvSpPr>
          <p:nvPr>
            <p:ph idx="1"/>
          </p:nvPr>
        </p:nvSpPr>
        <p:spPr>
          <a:xfrm>
            <a:off x="228600" y="2057400"/>
            <a:ext cx="8686800" cy="4525963"/>
          </a:xfrm>
        </p:spPr>
        <p:txBody>
          <a:bodyPr>
            <a:normAutofit fontScale="92500"/>
          </a:bodyPr>
          <a:lstStyle/>
          <a:p>
            <a:r>
              <a:rPr lang="en-US" dirty="0" smtClean="0"/>
              <a:t>Company founded and developed to be a manufacturers agent and marketing/advertising company to promote China manufacturers</a:t>
            </a:r>
          </a:p>
          <a:p>
            <a:r>
              <a:rPr lang="en-US" dirty="0" smtClean="0"/>
              <a:t>Operates as a sourcing company for China goods and services</a:t>
            </a:r>
          </a:p>
          <a:p>
            <a:r>
              <a:rPr lang="en-US" dirty="0" smtClean="0"/>
              <a:t>Has key contacts with magnetic industries in mainland China</a:t>
            </a:r>
          </a:p>
          <a:p>
            <a:r>
              <a:rPr lang="en-US" dirty="0" smtClean="0"/>
              <a:t>MH&amp;W Int’l is the authorized North American Agent for CM Technologies products and services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 Technology</a:t>
            </a:r>
            <a:br>
              <a:rPr lang="en-US" dirty="0" smtClean="0"/>
            </a:br>
            <a:r>
              <a:rPr lang="en-US" dirty="0" smtClean="0"/>
              <a:t/>
            </a:r>
            <a:br>
              <a:rPr lang="en-US" dirty="0" smtClean="0"/>
            </a:br>
            <a:r>
              <a:rPr lang="en-US" sz="2700" dirty="0" smtClean="0"/>
              <a:t>North American Ferrite Industry</a:t>
            </a:r>
            <a:endParaRPr lang="en-US" sz="2700" dirty="0"/>
          </a:p>
        </p:txBody>
      </p:sp>
      <p:sp>
        <p:nvSpPr>
          <p:cNvPr id="3" name="Content Placeholder 2"/>
          <p:cNvSpPr>
            <a:spLocks noGrp="1"/>
          </p:cNvSpPr>
          <p:nvPr>
            <p:ph idx="1"/>
          </p:nvPr>
        </p:nvSpPr>
        <p:spPr>
          <a:xfrm>
            <a:off x="228600" y="2133600"/>
            <a:ext cx="8686800" cy="4525963"/>
          </a:xfrm>
        </p:spPr>
        <p:txBody>
          <a:bodyPr/>
          <a:lstStyle/>
          <a:p>
            <a:r>
              <a:rPr lang="en-US" dirty="0" smtClean="0"/>
              <a:t>Large Ferrites</a:t>
            </a:r>
          </a:p>
          <a:p>
            <a:r>
              <a:rPr lang="en-US" dirty="0" smtClean="0"/>
              <a:t>EMI Ferrites</a:t>
            </a:r>
          </a:p>
          <a:p>
            <a:r>
              <a:rPr lang="en-US" dirty="0" smtClean="0"/>
              <a:t>Coil Formers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 Technology</a:t>
            </a:r>
            <a:br>
              <a:rPr lang="en-US" dirty="0" smtClean="0"/>
            </a:br>
            <a:r>
              <a:rPr lang="en-US" dirty="0" smtClean="0"/>
              <a:t/>
            </a:r>
            <a:br>
              <a:rPr lang="en-US" dirty="0" smtClean="0"/>
            </a:br>
            <a:r>
              <a:rPr lang="en-US" dirty="0" smtClean="0"/>
              <a:t>Coil Formers</a:t>
            </a:r>
            <a:endParaRPr lang="en-US" dirty="0"/>
          </a:p>
        </p:txBody>
      </p:sp>
      <p:graphicFrame>
        <p:nvGraphicFramePr>
          <p:cNvPr id="59394" name="Object 2"/>
          <p:cNvGraphicFramePr>
            <a:graphicFrameLocks noChangeAspect="1"/>
          </p:cNvGraphicFramePr>
          <p:nvPr/>
        </p:nvGraphicFramePr>
        <p:xfrm>
          <a:off x="4495800" y="1210562"/>
          <a:ext cx="4191000" cy="5429635"/>
        </p:xfrm>
        <a:graphic>
          <a:graphicData uri="http://schemas.openxmlformats.org/presentationml/2006/ole">
            <p:oleObj spid="_x0000_s59394" name="Acrobat Document" r:id="rId3" imgW="5829233" imgH="7543800" progId="AcroExch.Document.7">
              <p:link updateAutomatic="1"/>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TDK Corporation</a:t>
            </a:r>
            <a:endParaRPr lang="en-US" dirty="0"/>
          </a:p>
        </p:txBody>
      </p:sp>
      <p:sp>
        <p:nvSpPr>
          <p:cNvPr id="3" name="Content Placeholder 2"/>
          <p:cNvSpPr>
            <a:spLocks noGrp="1"/>
          </p:cNvSpPr>
          <p:nvPr>
            <p:ph idx="1"/>
          </p:nvPr>
        </p:nvSpPr>
        <p:spPr/>
        <p:txBody>
          <a:bodyPr/>
          <a:lstStyle/>
          <a:p>
            <a:r>
              <a:rPr lang="en-US" b="1" dirty="0" smtClean="0"/>
              <a:t>Number 1 ferrite company in power material</a:t>
            </a:r>
          </a:p>
          <a:p>
            <a:r>
              <a:rPr lang="en-US" b="1" dirty="0" smtClean="0"/>
              <a:t>Offers high perm material for EMI filter applications</a:t>
            </a:r>
          </a:p>
          <a:p>
            <a:r>
              <a:rPr lang="en-US" b="1" dirty="0" smtClean="0"/>
              <a:t>Offers special materials for DSL transformers and Ethernet LAN applications</a:t>
            </a:r>
          </a:p>
          <a:p>
            <a:r>
              <a:rPr lang="en-US" b="1" dirty="0" smtClean="0"/>
              <a:t>Our contacts are with TCA ( TDK Corporation of America )</a:t>
            </a:r>
            <a:endParaRPr lang="en-US"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 Technology</a:t>
            </a:r>
            <a:br>
              <a:rPr lang="en-US" dirty="0" smtClean="0"/>
            </a:br>
            <a:r>
              <a:rPr lang="en-US" dirty="0" smtClean="0"/>
              <a:t/>
            </a:r>
            <a:br>
              <a:rPr lang="en-US" dirty="0" smtClean="0"/>
            </a:br>
            <a:r>
              <a:rPr lang="en-US" dirty="0" smtClean="0"/>
              <a:t>Large Ferrites</a:t>
            </a:r>
            <a:endParaRPr lang="en-US" dirty="0"/>
          </a:p>
        </p:txBody>
      </p:sp>
      <p:graphicFrame>
        <p:nvGraphicFramePr>
          <p:cNvPr id="62466" name="Object 2"/>
          <p:cNvGraphicFramePr>
            <a:graphicFrameLocks noChangeAspect="1"/>
          </p:cNvGraphicFramePr>
          <p:nvPr/>
        </p:nvGraphicFramePr>
        <p:xfrm>
          <a:off x="228600" y="1828799"/>
          <a:ext cx="3657600" cy="4738591"/>
        </p:xfrm>
        <a:graphic>
          <a:graphicData uri="http://schemas.openxmlformats.org/presentationml/2006/ole">
            <p:oleObj spid="_x0000_s62466" name="Acrobat Document" r:id="rId3" imgW="5829233" imgH="7543800" progId="AcroExch.Document.7">
              <p:link updateAutomatic="1"/>
            </p:oleObj>
          </a:graphicData>
        </a:graphic>
      </p:graphicFrame>
      <p:graphicFrame>
        <p:nvGraphicFramePr>
          <p:cNvPr id="62467" name="Object 3"/>
          <p:cNvGraphicFramePr>
            <a:graphicFrameLocks noChangeAspect="1"/>
          </p:cNvGraphicFramePr>
          <p:nvPr/>
        </p:nvGraphicFramePr>
        <p:xfrm>
          <a:off x="5334000" y="1828800"/>
          <a:ext cx="3594100" cy="4656324"/>
        </p:xfrm>
        <a:graphic>
          <a:graphicData uri="http://schemas.openxmlformats.org/presentationml/2006/ole">
            <p:oleObj spid="_x0000_s62467" name="Acrobat Document" r:id="rId4" imgW="5829233" imgH="7543800" progId="AcroExch.Document.7">
              <p:link updateAutomatic="1"/>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 Technology</a:t>
            </a:r>
            <a:br>
              <a:rPr lang="en-US" dirty="0" smtClean="0"/>
            </a:br>
            <a:r>
              <a:rPr lang="en-US" dirty="0" smtClean="0"/>
              <a:t/>
            </a:r>
            <a:br>
              <a:rPr lang="en-US" dirty="0" smtClean="0"/>
            </a:br>
            <a:r>
              <a:rPr lang="en-US" sz="2700" dirty="0" smtClean="0"/>
              <a:t>ferrites for power &amp; EMI</a:t>
            </a:r>
            <a:endParaRPr lang="en-US" sz="2700" dirty="0"/>
          </a:p>
        </p:txBody>
      </p:sp>
      <p:graphicFrame>
        <p:nvGraphicFramePr>
          <p:cNvPr id="64514" name="Object 2"/>
          <p:cNvGraphicFramePr>
            <a:graphicFrameLocks noChangeAspect="1"/>
          </p:cNvGraphicFramePr>
          <p:nvPr/>
        </p:nvGraphicFramePr>
        <p:xfrm>
          <a:off x="4572000" y="1219200"/>
          <a:ext cx="4175998" cy="5410200"/>
        </p:xfrm>
        <a:graphic>
          <a:graphicData uri="http://schemas.openxmlformats.org/presentationml/2006/ole">
            <p:oleObj spid="_x0000_s64514" name="Acrobat Document" r:id="rId3" imgW="5829233" imgH="7543800" progId="AcroExch.Document.7">
              <p:link updateAutomatic="1"/>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CM Technology</a:t>
            </a:r>
            <a:br>
              <a:rPr lang="en-US" dirty="0" smtClean="0"/>
            </a:br>
            <a:r>
              <a:rPr lang="en-US" dirty="0" smtClean="0"/>
              <a:t/>
            </a:r>
            <a:br>
              <a:rPr lang="en-US" dirty="0" smtClean="0"/>
            </a:br>
            <a:r>
              <a:rPr lang="en-US" dirty="0" smtClean="0"/>
              <a:t>EMI Ferrites</a:t>
            </a:r>
            <a:endParaRPr lang="en-US" dirty="0"/>
          </a:p>
        </p:txBody>
      </p:sp>
      <p:graphicFrame>
        <p:nvGraphicFramePr>
          <p:cNvPr id="63490" name="Object 2"/>
          <p:cNvGraphicFramePr>
            <a:graphicFrameLocks noChangeAspect="1"/>
          </p:cNvGraphicFramePr>
          <p:nvPr/>
        </p:nvGraphicFramePr>
        <p:xfrm>
          <a:off x="4953000" y="1295400"/>
          <a:ext cx="3999548" cy="5181600"/>
        </p:xfrm>
        <a:graphic>
          <a:graphicData uri="http://schemas.openxmlformats.org/presentationml/2006/ole">
            <p:oleObj spid="_x0000_s63490" name="Acrobat Document" r:id="rId3" imgW="5829233" imgH="7543800" progId="AcroExch.Document.7">
              <p:link updateAutomatic="1"/>
            </p:oleObj>
          </a:graphicData>
        </a:graphic>
      </p:graphicFrame>
      <p:graphicFrame>
        <p:nvGraphicFramePr>
          <p:cNvPr id="4" name="Table 3"/>
          <p:cNvGraphicFramePr>
            <a:graphicFrameLocks noGrp="1"/>
          </p:cNvGraphicFramePr>
          <p:nvPr/>
        </p:nvGraphicFramePr>
        <p:xfrm>
          <a:off x="304800" y="2133600"/>
          <a:ext cx="4343400" cy="3712684"/>
        </p:xfrm>
        <a:graphic>
          <a:graphicData uri="http://schemas.openxmlformats.org/drawingml/2006/table">
            <a:tbl>
              <a:tblPr/>
              <a:tblGrid>
                <a:gridCol w="2251595"/>
                <a:gridCol w="2091805"/>
              </a:tblGrid>
              <a:tr h="218042">
                <a:tc>
                  <a:txBody>
                    <a:bodyPr/>
                    <a:lstStyle/>
                    <a:p>
                      <a:pPr algn="l" fontAlgn="b"/>
                      <a:r>
                        <a:rPr lang="en-US" sz="1400" b="1" i="0" u="none" strike="noStrike" dirty="0" smtClean="0">
                          <a:latin typeface="Franklin Gothic Book" pitchFamily="34" charset="0"/>
                        </a:rPr>
                        <a:t>CM Technology Part Number</a:t>
                      </a:r>
                      <a:endParaRPr lang="en-US" sz="1400" b="1" i="0" u="none" strike="noStrike" dirty="0">
                        <a:latin typeface="Franklin Gothic Book"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ＴＤＫ　ＰＡＲＴ　ＮＯ</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dirty="0">
                          <a:latin typeface="Franklin Gothic Book" pitchFamily="34" charset="0"/>
                        </a:rPr>
                        <a:t>ＢＮＦ１１３０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ＺＣＡＴ２１３２－１１３０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dirty="0">
                          <a:latin typeface="Franklin Gothic Book" pitchFamily="34" charset="0"/>
                        </a:rPr>
                        <a:t>ＢＮＦ１３３０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ＺＣＡＴ３０３５－１３３０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ＢＮＦ１５２５</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ＺＣＡＴ１３２５－０５３０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ＢＮＦ１５２８</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ＢＮＦ１７３０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ＺＣＡＴ１７３０－０７３０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ＢＮＦ１２</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ＢＮＦ１４</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ＢＮＦ１８</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ＢＮＦ２７</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ＢＮＦ０９３０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ＺＣＡＴ２０３５－０９３０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ＢＮＦ１２Ｈ</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ＺＣＡＴ１５１８－０７３０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ＢＮＦ１０１０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1" i="0" u="none" strike="noStrike">
                        <a:latin typeface="Franklin Gothic Book"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ＢＮＦ１５１２</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012">
                <a:tc>
                  <a:txBody>
                    <a:bodyPr/>
                    <a:lstStyle/>
                    <a:p>
                      <a:pPr algn="l" fontAlgn="b"/>
                      <a:r>
                        <a:rPr lang="en-US" sz="1200" b="1" i="0" u="none" strike="noStrike">
                          <a:latin typeface="Franklin Gothic Book" pitchFamily="34" charset="0"/>
                        </a:rPr>
                        <a:t>ＢＮＦ０８２２</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ＢＮＦ０９１７</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latin typeface="Franklin Gothic Book" pitchFamily="34" charset="0"/>
                        </a:rPr>
                        <a:t>ＺＣＡＴ２０１７－０９３０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042">
                <a:tc>
                  <a:txBody>
                    <a:bodyPr/>
                    <a:lstStyle/>
                    <a:p>
                      <a:pPr algn="l" fontAlgn="b"/>
                      <a:r>
                        <a:rPr lang="en-US" sz="1200" b="1" i="0" u="none" strike="noStrike">
                          <a:latin typeface="Franklin Gothic Book" pitchFamily="34" charset="0"/>
                        </a:rPr>
                        <a:t>ＢＮＦ０９３０Ａ</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latin typeface="Franklin Gothic Book" pitchFamily="34" charset="0"/>
                        </a:rPr>
                        <a:t>ＺＣＡＴ２０３２－０９３０</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562600" y="1066800"/>
            <a:ext cx="2232025" cy="2232025"/>
            <a:chOff x="2789" y="890"/>
            <a:chExt cx="2722" cy="2721"/>
          </a:xfrm>
        </p:grpSpPr>
        <p:sp>
          <p:nvSpPr>
            <p:cNvPr id="19463" name="AutoShape 3"/>
            <p:cNvSpPr>
              <a:spLocks noChangeArrowheads="1"/>
            </p:cNvSpPr>
            <p:nvPr/>
          </p:nvSpPr>
          <p:spPr bwMode="ltGray">
            <a:xfrm>
              <a:off x="2789" y="894"/>
              <a:ext cx="2722" cy="2684"/>
            </a:xfrm>
            <a:custGeom>
              <a:avLst/>
              <a:gdLst>
                <a:gd name="T0" fmla="*/ 1361 w 21600"/>
                <a:gd name="T1" fmla="*/ 0 h 21600"/>
                <a:gd name="T2" fmla="*/ 399 w 21600"/>
                <a:gd name="T3" fmla="*/ 393 h 21600"/>
                <a:gd name="T4" fmla="*/ 0 w 21600"/>
                <a:gd name="T5" fmla="*/ 1342 h 21600"/>
                <a:gd name="T6" fmla="*/ 399 w 21600"/>
                <a:gd name="T7" fmla="*/ 2291 h 21600"/>
                <a:gd name="T8" fmla="*/ 1361 w 21600"/>
                <a:gd name="T9" fmla="*/ 2684 h 21600"/>
                <a:gd name="T10" fmla="*/ 2323 w 21600"/>
                <a:gd name="T11" fmla="*/ 2291 h 21600"/>
                <a:gd name="T12" fmla="*/ 2722 w 21600"/>
                <a:gd name="T13" fmla="*/ 1342 h 21600"/>
                <a:gd name="T14" fmla="*/ 2323 w 21600"/>
                <a:gd name="T15" fmla="*/ 393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63 h 21600"/>
                <a:gd name="T26" fmla="*/ 18434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20" y="10800"/>
                  </a:moveTo>
                  <a:cubicBezTo>
                    <a:pt x="320" y="16588"/>
                    <a:pt x="5012" y="21280"/>
                    <a:pt x="10800" y="21280"/>
                  </a:cubicBezTo>
                  <a:cubicBezTo>
                    <a:pt x="16588" y="21280"/>
                    <a:pt x="21280" y="16588"/>
                    <a:pt x="21280" y="10800"/>
                  </a:cubicBezTo>
                  <a:cubicBezTo>
                    <a:pt x="21280" y="5012"/>
                    <a:pt x="16588" y="320"/>
                    <a:pt x="10800" y="320"/>
                  </a:cubicBezTo>
                  <a:cubicBezTo>
                    <a:pt x="5012" y="320"/>
                    <a:pt x="320" y="5012"/>
                    <a:pt x="320" y="10800"/>
                  </a:cubicBezTo>
                  <a:close/>
                </a:path>
              </a:pathLst>
            </a:custGeom>
            <a:solidFill>
              <a:srgbClr val="006699"/>
            </a:solidFill>
            <a:ln w="9525">
              <a:noFill/>
              <a:round/>
              <a:headEnd/>
              <a:tailEnd/>
            </a:ln>
          </p:spPr>
          <p:txBody>
            <a:bodyPr wrap="none" anchor="ctr"/>
            <a:lstStyle/>
            <a:p>
              <a:endParaRPr lang="en-US"/>
            </a:p>
          </p:txBody>
        </p:sp>
        <p:sp>
          <p:nvSpPr>
            <p:cNvPr id="19464" name="Freeform 4"/>
            <p:cNvSpPr>
              <a:spLocks/>
            </p:cNvSpPr>
            <p:nvPr/>
          </p:nvSpPr>
          <p:spPr bwMode="ltGray">
            <a:xfrm>
              <a:off x="3196" y="3082"/>
              <a:ext cx="325" cy="244"/>
            </a:xfrm>
            <a:custGeom>
              <a:avLst/>
              <a:gdLst>
                <a:gd name="T0" fmla="*/ 0 w 363"/>
                <a:gd name="T1" fmla="*/ 45 h 272"/>
                <a:gd name="T2" fmla="*/ 90 w 363"/>
                <a:gd name="T3" fmla="*/ 136 h 272"/>
                <a:gd name="T4" fmla="*/ 181 w 363"/>
                <a:gd name="T5" fmla="*/ 227 h 272"/>
                <a:gd name="T6" fmla="*/ 272 w 363"/>
                <a:gd name="T7" fmla="*/ 272 h 272"/>
                <a:gd name="T8" fmla="*/ 317 w 363"/>
                <a:gd name="T9" fmla="*/ 272 h 272"/>
                <a:gd name="T10" fmla="*/ 363 w 363"/>
                <a:gd name="T11" fmla="*/ 181 h 272"/>
                <a:gd name="T12" fmla="*/ 317 w 363"/>
                <a:gd name="T13" fmla="*/ 181 h 272"/>
                <a:gd name="T14" fmla="*/ 272 w 363"/>
                <a:gd name="T15" fmla="*/ 181 h 272"/>
                <a:gd name="T16" fmla="*/ 226 w 363"/>
                <a:gd name="T17" fmla="*/ 181 h 272"/>
                <a:gd name="T18" fmla="*/ 226 w 363"/>
                <a:gd name="T19" fmla="*/ 136 h 272"/>
                <a:gd name="T20" fmla="*/ 272 w 363"/>
                <a:gd name="T21" fmla="*/ 91 h 272"/>
                <a:gd name="T22" fmla="*/ 226 w 363"/>
                <a:gd name="T23" fmla="*/ 45 h 272"/>
                <a:gd name="T24" fmla="*/ 226 w 363"/>
                <a:gd name="T25" fmla="*/ 91 h 272"/>
                <a:gd name="T26" fmla="*/ 181 w 363"/>
                <a:gd name="T27" fmla="*/ 136 h 272"/>
                <a:gd name="T28" fmla="*/ 136 w 363"/>
                <a:gd name="T29" fmla="*/ 136 h 272"/>
                <a:gd name="T30" fmla="*/ 90 w 363"/>
                <a:gd name="T31" fmla="*/ 91 h 272"/>
                <a:gd name="T32" fmla="*/ 136 w 363"/>
                <a:gd name="T33" fmla="*/ 91 h 272"/>
                <a:gd name="T34" fmla="*/ 90 w 363"/>
                <a:gd name="T35" fmla="*/ 45 h 272"/>
                <a:gd name="T36" fmla="*/ 45 w 363"/>
                <a:gd name="T37" fmla="*/ 0 h 272"/>
                <a:gd name="T38" fmla="*/ 61 w 363"/>
                <a:gd name="T39" fmla="*/ 57 h 272"/>
                <a:gd name="T40" fmla="*/ 28 w 363"/>
                <a:gd name="T41" fmla="*/ 45 h 272"/>
                <a:gd name="T42" fmla="*/ 0 w 363"/>
                <a:gd name="T43" fmla="*/ 45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63"/>
                <a:gd name="T67" fmla="*/ 0 h 272"/>
                <a:gd name="T68" fmla="*/ 363 w 363"/>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63" h="272">
                  <a:moveTo>
                    <a:pt x="0" y="45"/>
                  </a:moveTo>
                  <a:lnTo>
                    <a:pt x="90" y="136"/>
                  </a:lnTo>
                  <a:lnTo>
                    <a:pt x="181" y="227"/>
                  </a:lnTo>
                  <a:lnTo>
                    <a:pt x="272" y="272"/>
                  </a:lnTo>
                  <a:lnTo>
                    <a:pt x="317" y="272"/>
                  </a:lnTo>
                  <a:lnTo>
                    <a:pt x="363" y="181"/>
                  </a:lnTo>
                  <a:lnTo>
                    <a:pt x="317" y="181"/>
                  </a:lnTo>
                  <a:lnTo>
                    <a:pt x="272" y="181"/>
                  </a:lnTo>
                  <a:lnTo>
                    <a:pt x="226" y="181"/>
                  </a:lnTo>
                  <a:lnTo>
                    <a:pt x="226" y="136"/>
                  </a:lnTo>
                  <a:lnTo>
                    <a:pt x="272" y="91"/>
                  </a:lnTo>
                  <a:lnTo>
                    <a:pt x="226" y="45"/>
                  </a:lnTo>
                  <a:lnTo>
                    <a:pt x="226" y="91"/>
                  </a:lnTo>
                  <a:lnTo>
                    <a:pt x="181" y="136"/>
                  </a:lnTo>
                  <a:lnTo>
                    <a:pt x="136" y="136"/>
                  </a:lnTo>
                  <a:lnTo>
                    <a:pt x="90" y="91"/>
                  </a:lnTo>
                  <a:lnTo>
                    <a:pt x="136" y="91"/>
                  </a:lnTo>
                  <a:lnTo>
                    <a:pt x="90" y="45"/>
                  </a:lnTo>
                  <a:lnTo>
                    <a:pt x="45" y="0"/>
                  </a:lnTo>
                  <a:lnTo>
                    <a:pt x="61" y="57"/>
                  </a:lnTo>
                  <a:lnTo>
                    <a:pt x="28" y="45"/>
                  </a:lnTo>
                  <a:lnTo>
                    <a:pt x="0" y="45"/>
                  </a:lnTo>
                  <a:close/>
                </a:path>
              </a:pathLst>
            </a:custGeom>
            <a:solidFill>
              <a:srgbClr val="006699"/>
            </a:solidFill>
            <a:ln w="9525">
              <a:noFill/>
              <a:round/>
              <a:headEnd/>
              <a:tailEnd/>
            </a:ln>
          </p:spPr>
          <p:txBody>
            <a:bodyPr/>
            <a:lstStyle/>
            <a:p>
              <a:endParaRPr lang="en-US"/>
            </a:p>
          </p:txBody>
        </p:sp>
        <p:sp>
          <p:nvSpPr>
            <p:cNvPr id="19465" name="Freeform 5"/>
            <p:cNvSpPr>
              <a:spLocks/>
            </p:cNvSpPr>
            <p:nvPr/>
          </p:nvSpPr>
          <p:spPr bwMode="ltGray">
            <a:xfrm>
              <a:off x="3660" y="1726"/>
              <a:ext cx="420" cy="1885"/>
            </a:xfrm>
            <a:custGeom>
              <a:avLst/>
              <a:gdLst>
                <a:gd name="T0" fmla="*/ 162 w 420"/>
                <a:gd name="T1" fmla="*/ 1 h 1885"/>
                <a:gd name="T2" fmla="*/ 56 w 420"/>
                <a:gd name="T3" fmla="*/ 561 h 1885"/>
                <a:gd name="T4" fmla="*/ 122 w 420"/>
                <a:gd name="T5" fmla="*/ 1185 h 1885"/>
                <a:gd name="T6" fmla="*/ 383 w 420"/>
                <a:gd name="T7" fmla="*/ 1785 h 1885"/>
                <a:gd name="T8" fmla="*/ 343 w 420"/>
                <a:gd name="T9" fmla="*/ 1785 h 1885"/>
                <a:gd name="T10" fmla="*/ 70 w 420"/>
                <a:gd name="T11" fmla="*/ 1209 h 1885"/>
                <a:gd name="T12" fmla="*/ 15 w 420"/>
                <a:gd name="T13" fmla="*/ 487 h 1885"/>
                <a:gd name="T14" fmla="*/ 162 w 420"/>
                <a:gd name="T15" fmla="*/ 1 h 1885"/>
                <a:gd name="T16" fmla="*/ 0 60000 65536"/>
                <a:gd name="T17" fmla="*/ 0 60000 65536"/>
                <a:gd name="T18" fmla="*/ 0 60000 65536"/>
                <a:gd name="T19" fmla="*/ 0 60000 65536"/>
                <a:gd name="T20" fmla="*/ 0 60000 65536"/>
                <a:gd name="T21" fmla="*/ 0 60000 65536"/>
                <a:gd name="T22" fmla="*/ 0 60000 65536"/>
                <a:gd name="T23" fmla="*/ 0 60000 65536"/>
                <a:gd name="T24" fmla="*/ 0 w 420"/>
                <a:gd name="T25" fmla="*/ 0 h 1885"/>
                <a:gd name="T26" fmla="*/ 420 w 420"/>
                <a:gd name="T27" fmla="*/ 1885 h 18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 h="1885">
                  <a:moveTo>
                    <a:pt x="162" y="1"/>
                  </a:moveTo>
                  <a:cubicBezTo>
                    <a:pt x="173" y="0"/>
                    <a:pt x="62" y="364"/>
                    <a:pt x="56" y="561"/>
                  </a:cubicBezTo>
                  <a:cubicBezTo>
                    <a:pt x="50" y="758"/>
                    <a:pt x="67" y="981"/>
                    <a:pt x="122" y="1185"/>
                  </a:cubicBezTo>
                  <a:cubicBezTo>
                    <a:pt x="176" y="1389"/>
                    <a:pt x="347" y="1685"/>
                    <a:pt x="383" y="1785"/>
                  </a:cubicBezTo>
                  <a:cubicBezTo>
                    <a:pt x="420" y="1885"/>
                    <a:pt x="395" y="1881"/>
                    <a:pt x="343" y="1785"/>
                  </a:cubicBezTo>
                  <a:cubicBezTo>
                    <a:pt x="291" y="1689"/>
                    <a:pt x="125" y="1425"/>
                    <a:pt x="70" y="1209"/>
                  </a:cubicBezTo>
                  <a:cubicBezTo>
                    <a:pt x="15" y="993"/>
                    <a:pt x="0" y="688"/>
                    <a:pt x="15" y="487"/>
                  </a:cubicBezTo>
                  <a:cubicBezTo>
                    <a:pt x="30" y="286"/>
                    <a:pt x="132" y="102"/>
                    <a:pt x="162" y="1"/>
                  </a:cubicBezTo>
                  <a:close/>
                </a:path>
              </a:pathLst>
            </a:custGeom>
            <a:solidFill>
              <a:srgbClr val="006699"/>
            </a:solidFill>
            <a:ln w="9525">
              <a:noFill/>
              <a:round/>
              <a:headEnd/>
              <a:tailEnd/>
            </a:ln>
          </p:spPr>
          <p:txBody>
            <a:bodyPr/>
            <a:lstStyle/>
            <a:p>
              <a:endParaRPr lang="en-US"/>
            </a:p>
          </p:txBody>
        </p:sp>
        <p:sp>
          <p:nvSpPr>
            <p:cNvPr id="19466" name="Freeform 6"/>
            <p:cNvSpPr>
              <a:spLocks/>
            </p:cNvSpPr>
            <p:nvPr/>
          </p:nvSpPr>
          <p:spPr bwMode="ltGray">
            <a:xfrm>
              <a:off x="4023" y="1694"/>
              <a:ext cx="429" cy="1836"/>
            </a:xfrm>
            <a:custGeom>
              <a:avLst/>
              <a:gdLst>
                <a:gd name="T0" fmla="*/ 0 w 429"/>
                <a:gd name="T1" fmla="*/ 25 h 1836"/>
                <a:gd name="T2" fmla="*/ 375 w 429"/>
                <a:gd name="T3" fmla="*/ 1835 h 1836"/>
                <a:gd name="T4" fmla="*/ 429 w 429"/>
                <a:gd name="T5" fmla="*/ 1836 h 1836"/>
                <a:gd name="T6" fmla="*/ 37 w 429"/>
                <a:gd name="T7" fmla="*/ 0 h 1836"/>
                <a:gd name="T8" fmla="*/ 0 w 429"/>
                <a:gd name="T9" fmla="*/ 25 h 1836"/>
                <a:gd name="T10" fmla="*/ 0 60000 65536"/>
                <a:gd name="T11" fmla="*/ 0 60000 65536"/>
                <a:gd name="T12" fmla="*/ 0 60000 65536"/>
                <a:gd name="T13" fmla="*/ 0 60000 65536"/>
                <a:gd name="T14" fmla="*/ 0 60000 65536"/>
                <a:gd name="T15" fmla="*/ 0 w 429"/>
                <a:gd name="T16" fmla="*/ 0 h 1836"/>
                <a:gd name="T17" fmla="*/ 429 w 429"/>
                <a:gd name="T18" fmla="*/ 1836 h 1836"/>
              </a:gdLst>
              <a:ahLst/>
              <a:cxnLst>
                <a:cxn ang="T10">
                  <a:pos x="T0" y="T1"/>
                </a:cxn>
                <a:cxn ang="T11">
                  <a:pos x="T2" y="T3"/>
                </a:cxn>
                <a:cxn ang="T12">
                  <a:pos x="T4" y="T5"/>
                </a:cxn>
                <a:cxn ang="T13">
                  <a:pos x="T6" y="T7"/>
                </a:cxn>
                <a:cxn ang="T14">
                  <a:pos x="T8" y="T9"/>
                </a:cxn>
              </a:cxnLst>
              <a:rect l="T15" t="T16" r="T17" b="T18"/>
              <a:pathLst>
                <a:path w="429" h="1836">
                  <a:moveTo>
                    <a:pt x="0" y="25"/>
                  </a:moveTo>
                  <a:lnTo>
                    <a:pt x="375" y="1835"/>
                  </a:lnTo>
                  <a:lnTo>
                    <a:pt x="429" y="1836"/>
                  </a:lnTo>
                  <a:lnTo>
                    <a:pt x="37" y="0"/>
                  </a:lnTo>
                  <a:lnTo>
                    <a:pt x="0" y="25"/>
                  </a:lnTo>
                  <a:close/>
                </a:path>
              </a:pathLst>
            </a:custGeom>
            <a:solidFill>
              <a:srgbClr val="006699"/>
            </a:solidFill>
            <a:ln w="9525">
              <a:noFill/>
              <a:round/>
              <a:headEnd/>
              <a:tailEnd/>
            </a:ln>
          </p:spPr>
          <p:txBody>
            <a:bodyPr/>
            <a:lstStyle/>
            <a:p>
              <a:endParaRPr lang="en-US"/>
            </a:p>
          </p:txBody>
        </p:sp>
        <p:sp>
          <p:nvSpPr>
            <p:cNvPr id="19467" name="Freeform 7"/>
            <p:cNvSpPr>
              <a:spLocks/>
            </p:cNvSpPr>
            <p:nvPr/>
          </p:nvSpPr>
          <p:spPr bwMode="ltGray">
            <a:xfrm>
              <a:off x="4270" y="1551"/>
              <a:ext cx="600" cy="1899"/>
            </a:xfrm>
            <a:custGeom>
              <a:avLst/>
              <a:gdLst>
                <a:gd name="T0" fmla="*/ 0 w 600"/>
                <a:gd name="T1" fmla="*/ 67 h 1899"/>
                <a:gd name="T2" fmla="*/ 91 w 600"/>
                <a:gd name="T3" fmla="*/ 168 h 1899"/>
                <a:gd name="T4" fmla="*/ 347 w 600"/>
                <a:gd name="T5" fmla="*/ 552 h 1899"/>
                <a:gd name="T6" fmla="*/ 512 w 600"/>
                <a:gd name="T7" fmla="*/ 1146 h 1899"/>
                <a:gd name="T8" fmla="*/ 539 w 600"/>
                <a:gd name="T9" fmla="*/ 1612 h 1899"/>
                <a:gd name="T10" fmla="*/ 457 w 600"/>
                <a:gd name="T11" fmla="*/ 1859 h 1899"/>
                <a:gd name="T12" fmla="*/ 503 w 600"/>
                <a:gd name="T13" fmla="*/ 1850 h 1899"/>
                <a:gd name="T14" fmla="*/ 583 w 600"/>
                <a:gd name="T15" fmla="*/ 1611 h 1899"/>
                <a:gd name="T16" fmla="*/ 567 w 600"/>
                <a:gd name="T17" fmla="*/ 1146 h 1899"/>
                <a:gd name="T18" fmla="*/ 384 w 600"/>
                <a:gd name="T19" fmla="*/ 524 h 1899"/>
                <a:gd name="T20" fmla="*/ 82 w 600"/>
                <a:gd name="T21" fmla="*/ 76 h 1899"/>
                <a:gd name="T22" fmla="*/ 0 w 600"/>
                <a:gd name="T23" fmla="*/ 67 h 18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0"/>
                <a:gd name="T37" fmla="*/ 0 h 1899"/>
                <a:gd name="T38" fmla="*/ 600 w 600"/>
                <a:gd name="T39" fmla="*/ 1899 h 189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0" h="1899">
                  <a:moveTo>
                    <a:pt x="0" y="67"/>
                  </a:moveTo>
                  <a:cubicBezTo>
                    <a:pt x="2" y="82"/>
                    <a:pt x="33" y="87"/>
                    <a:pt x="91" y="168"/>
                  </a:cubicBezTo>
                  <a:cubicBezTo>
                    <a:pt x="149" y="249"/>
                    <a:pt x="277" y="389"/>
                    <a:pt x="347" y="552"/>
                  </a:cubicBezTo>
                  <a:cubicBezTo>
                    <a:pt x="417" y="715"/>
                    <a:pt x="480" y="969"/>
                    <a:pt x="512" y="1146"/>
                  </a:cubicBezTo>
                  <a:cubicBezTo>
                    <a:pt x="544" y="1323"/>
                    <a:pt x="548" y="1493"/>
                    <a:pt x="539" y="1612"/>
                  </a:cubicBezTo>
                  <a:cubicBezTo>
                    <a:pt x="530" y="1731"/>
                    <a:pt x="463" y="1819"/>
                    <a:pt x="457" y="1859"/>
                  </a:cubicBezTo>
                  <a:cubicBezTo>
                    <a:pt x="451" y="1899"/>
                    <a:pt x="482" y="1891"/>
                    <a:pt x="503" y="1850"/>
                  </a:cubicBezTo>
                  <a:cubicBezTo>
                    <a:pt x="524" y="1809"/>
                    <a:pt x="572" y="1728"/>
                    <a:pt x="583" y="1611"/>
                  </a:cubicBezTo>
                  <a:cubicBezTo>
                    <a:pt x="594" y="1494"/>
                    <a:pt x="600" y="1327"/>
                    <a:pt x="567" y="1146"/>
                  </a:cubicBezTo>
                  <a:cubicBezTo>
                    <a:pt x="534" y="965"/>
                    <a:pt x="465" y="702"/>
                    <a:pt x="384" y="524"/>
                  </a:cubicBezTo>
                  <a:cubicBezTo>
                    <a:pt x="303" y="346"/>
                    <a:pt x="146" y="152"/>
                    <a:pt x="82" y="76"/>
                  </a:cubicBezTo>
                  <a:cubicBezTo>
                    <a:pt x="18" y="0"/>
                    <a:pt x="17" y="69"/>
                    <a:pt x="0" y="67"/>
                  </a:cubicBezTo>
                  <a:close/>
                </a:path>
              </a:pathLst>
            </a:custGeom>
            <a:solidFill>
              <a:srgbClr val="006699"/>
            </a:solidFill>
            <a:ln w="9525">
              <a:noFill/>
              <a:round/>
              <a:headEnd/>
              <a:tailEnd/>
            </a:ln>
          </p:spPr>
          <p:txBody>
            <a:bodyPr/>
            <a:lstStyle/>
            <a:p>
              <a:endParaRPr lang="en-US"/>
            </a:p>
          </p:txBody>
        </p:sp>
        <p:sp>
          <p:nvSpPr>
            <p:cNvPr id="19468" name="Freeform 8"/>
            <p:cNvSpPr>
              <a:spLocks/>
            </p:cNvSpPr>
            <p:nvPr/>
          </p:nvSpPr>
          <p:spPr bwMode="ltGray">
            <a:xfrm>
              <a:off x="4902" y="1753"/>
              <a:ext cx="338" cy="1494"/>
            </a:xfrm>
            <a:custGeom>
              <a:avLst/>
              <a:gdLst>
                <a:gd name="T0" fmla="*/ 26 w 338"/>
                <a:gd name="T1" fmla="*/ 73 h 1494"/>
                <a:gd name="T2" fmla="*/ 136 w 338"/>
                <a:gd name="T3" fmla="*/ 194 h 1494"/>
                <a:gd name="T4" fmla="*/ 282 w 338"/>
                <a:gd name="T5" fmla="*/ 706 h 1494"/>
                <a:gd name="T6" fmla="*/ 282 w 338"/>
                <a:gd name="T7" fmla="*/ 1118 h 1494"/>
                <a:gd name="T8" fmla="*/ 218 w 338"/>
                <a:gd name="T9" fmla="*/ 1319 h 1494"/>
                <a:gd name="T10" fmla="*/ 132 w 338"/>
                <a:gd name="T11" fmla="*/ 1475 h 1494"/>
                <a:gd name="T12" fmla="*/ 206 w 338"/>
                <a:gd name="T13" fmla="*/ 1433 h 1494"/>
                <a:gd name="T14" fmla="*/ 312 w 338"/>
                <a:gd name="T15" fmla="*/ 1163 h 1494"/>
                <a:gd name="T16" fmla="*/ 337 w 338"/>
                <a:gd name="T17" fmla="*/ 871 h 1494"/>
                <a:gd name="T18" fmla="*/ 309 w 338"/>
                <a:gd name="T19" fmla="*/ 615 h 1494"/>
                <a:gd name="T20" fmla="*/ 172 w 338"/>
                <a:gd name="T21" fmla="*/ 149 h 1494"/>
                <a:gd name="T22" fmla="*/ 34 w 338"/>
                <a:gd name="T23" fmla="*/ 23 h 1494"/>
                <a:gd name="T24" fmla="*/ 26 w 338"/>
                <a:gd name="T25" fmla="*/ 73 h 14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8"/>
                <a:gd name="T40" fmla="*/ 0 h 1494"/>
                <a:gd name="T41" fmla="*/ 338 w 338"/>
                <a:gd name="T42" fmla="*/ 1494 h 14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8" h="1494">
                  <a:moveTo>
                    <a:pt x="26" y="73"/>
                  </a:moveTo>
                  <a:cubicBezTo>
                    <a:pt x="43" y="102"/>
                    <a:pt x="93" y="88"/>
                    <a:pt x="136" y="194"/>
                  </a:cubicBezTo>
                  <a:cubicBezTo>
                    <a:pt x="179" y="300"/>
                    <a:pt x="258" y="552"/>
                    <a:pt x="282" y="706"/>
                  </a:cubicBezTo>
                  <a:cubicBezTo>
                    <a:pt x="306" y="860"/>
                    <a:pt x="293" y="1016"/>
                    <a:pt x="282" y="1118"/>
                  </a:cubicBezTo>
                  <a:cubicBezTo>
                    <a:pt x="271" y="1220"/>
                    <a:pt x="243" y="1260"/>
                    <a:pt x="218" y="1319"/>
                  </a:cubicBezTo>
                  <a:cubicBezTo>
                    <a:pt x="193" y="1378"/>
                    <a:pt x="134" y="1456"/>
                    <a:pt x="132" y="1475"/>
                  </a:cubicBezTo>
                  <a:cubicBezTo>
                    <a:pt x="130" y="1494"/>
                    <a:pt x="176" y="1485"/>
                    <a:pt x="206" y="1433"/>
                  </a:cubicBezTo>
                  <a:cubicBezTo>
                    <a:pt x="235" y="1381"/>
                    <a:pt x="290" y="1257"/>
                    <a:pt x="312" y="1163"/>
                  </a:cubicBezTo>
                  <a:cubicBezTo>
                    <a:pt x="334" y="1069"/>
                    <a:pt x="338" y="962"/>
                    <a:pt x="337" y="871"/>
                  </a:cubicBezTo>
                  <a:cubicBezTo>
                    <a:pt x="336" y="780"/>
                    <a:pt x="336" y="735"/>
                    <a:pt x="309" y="615"/>
                  </a:cubicBezTo>
                  <a:cubicBezTo>
                    <a:pt x="282" y="495"/>
                    <a:pt x="218" y="248"/>
                    <a:pt x="172" y="149"/>
                  </a:cubicBezTo>
                  <a:cubicBezTo>
                    <a:pt x="126" y="50"/>
                    <a:pt x="58" y="36"/>
                    <a:pt x="34" y="23"/>
                  </a:cubicBezTo>
                  <a:cubicBezTo>
                    <a:pt x="10" y="10"/>
                    <a:pt x="0" y="0"/>
                    <a:pt x="26" y="73"/>
                  </a:cubicBezTo>
                  <a:close/>
                </a:path>
              </a:pathLst>
            </a:custGeom>
            <a:solidFill>
              <a:srgbClr val="006699"/>
            </a:solidFill>
            <a:ln w="9525">
              <a:noFill/>
              <a:round/>
              <a:headEnd/>
              <a:tailEnd/>
            </a:ln>
          </p:spPr>
          <p:txBody>
            <a:bodyPr/>
            <a:lstStyle/>
            <a:p>
              <a:endParaRPr lang="en-US"/>
            </a:p>
          </p:txBody>
        </p:sp>
        <p:sp>
          <p:nvSpPr>
            <p:cNvPr id="19469" name="Freeform 9"/>
            <p:cNvSpPr>
              <a:spLocks/>
            </p:cNvSpPr>
            <p:nvPr/>
          </p:nvSpPr>
          <p:spPr bwMode="ltGray">
            <a:xfrm>
              <a:off x="3189" y="2212"/>
              <a:ext cx="573" cy="1290"/>
            </a:xfrm>
            <a:custGeom>
              <a:avLst/>
              <a:gdLst>
                <a:gd name="T0" fmla="*/ 2 w 573"/>
                <a:gd name="T1" fmla="*/ 129 h 1290"/>
                <a:gd name="T2" fmla="*/ 48 w 573"/>
                <a:gd name="T3" fmla="*/ 65 h 1290"/>
                <a:gd name="T4" fmla="*/ 84 w 573"/>
                <a:gd name="T5" fmla="*/ 522 h 1290"/>
                <a:gd name="T6" fmla="*/ 241 w 573"/>
                <a:gd name="T7" fmla="*/ 909 h 1290"/>
                <a:gd name="T8" fmla="*/ 396 w 573"/>
                <a:gd name="T9" fmla="*/ 1106 h 1290"/>
                <a:gd name="T10" fmla="*/ 568 w 573"/>
                <a:gd name="T11" fmla="*/ 1286 h 1290"/>
                <a:gd name="T12" fmla="*/ 363 w 573"/>
                <a:gd name="T13" fmla="*/ 1130 h 1290"/>
                <a:gd name="T14" fmla="*/ 183 w 573"/>
                <a:gd name="T15" fmla="*/ 909 h 1290"/>
                <a:gd name="T16" fmla="*/ 38 w 573"/>
                <a:gd name="T17" fmla="*/ 540 h 1290"/>
                <a:gd name="T18" fmla="*/ 2 w 573"/>
                <a:gd name="T19" fmla="*/ 129 h 12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3"/>
                <a:gd name="T31" fmla="*/ 0 h 1290"/>
                <a:gd name="T32" fmla="*/ 573 w 573"/>
                <a:gd name="T33" fmla="*/ 1290 h 12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3" h="1290">
                  <a:moveTo>
                    <a:pt x="2" y="129"/>
                  </a:moveTo>
                  <a:cubicBezTo>
                    <a:pt x="4" y="50"/>
                    <a:pt x="34" y="0"/>
                    <a:pt x="48" y="65"/>
                  </a:cubicBezTo>
                  <a:cubicBezTo>
                    <a:pt x="62" y="130"/>
                    <a:pt x="52" y="381"/>
                    <a:pt x="84" y="522"/>
                  </a:cubicBezTo>
                  <a:cubicBezTo>
                    <a:pt x="116" y="663"/>
                    <a:pt x="189" y="812"/>
                    <a:pt x="241" y="909"/>
                  </a:cubicBezTo>
                  <a:cubicBezTo>
                    <a:pt x="293" y="1006"/>
                    <a:pt x="341" y="1043"/>
                    <a:pt x="396" y="1106"/>
                  </a:cubicBezTo>
                  <a:cubicBezTo>
                    <a:pt x="450" y="1169"/>
                    <a:pt x="573" y="1283"/>
                    <a:pt x="568" y="1286"/>
                  </a:cubicBezTo>
                  <a:cubicBezTo>
                    <a:pt x="562" y="1290"/>
                    <a:pt x="428" y="1193"/>
                    <a:pt x="363" y="1130"/>
                  </a:cubicBezTo>
                  <a:cubicBezTo>
                    <a:pt x="299" y="1068"/>
                    <a:pt x="237" y="1007"/>
                    <a:pt x="183" y="909"/>
                  </a:cubicBezTo>
                  <a:cubicBezTo>
                    <a:pt x="129" y="811"/>
                    <a:pt x="68" y="670"/>
                    <a:pt x="38" y="540"/>
                  </a:cubicBezTo>
                  <a:cubicBezTo>
                    <a:pt x="8" y="410"/>
                    <a:pt x="0" y="208"/>
                    <a:pt x="2" y="129"/>
                  </a:cubicBezTo>
                  <a:close/>
                </a:path>
              </a:pathLst>
            </a:custGeom>
            <a:solidFill>
              <a:srgbClr val="006699"/>
            </a:solidFill>
            <a:ln w="9525">
              <a:noFill/>
              <a:round/>
              <a:headEnd/>
              <a:tailEnd/>
            </a:ln>
          </p:spPr>
          <p:txBody>
            <a:bodyPr/>
            <a:lstStyle/>
            <a:p>
              <a:endParaRPr lang="en-US"/>
            </a:p>
          </p:txBody>
        </p:sp>
        <p:sp>
          <p:nvSpPr>
            <p:cNvPr id="19470" name="Freeform 10"/>
            <p:cNvSpPr>
              <a:spLocks/>
            </p:cNvSpPr>
            <p:nvPr/>
          </p:nvSpPr>
          <p:spPr bwMode="ltGray">
            <a:xfrm>
              <a:off x="4170" y="1008"/>
              <a:ext cx="655" cy="192"/>
            </a:xfrm>
            <a:custGeom>
              <a:avLst/>
              <a:gdLst>
                <a:gd name="T0" fmla="*/ 17 w 731"/>
                <a:gd name="T1" fmla="*/ 187 h 214"/>
                <a:gd name="T2" fmla="*/ 255 w 731"/>
                <a:gd name="T3" fmla="*/ 41 h 214"/>
                <a:gd name="T4" fmla="*/ 456 w 731"/>
                <a:gd name="T5" fmla="*/ 4 h 214"/>
                <a:gd name="T6" fmla="*/ 629 w 731"/>
                <a:gd name="T7" fmla="*/ 16 h 214"/>
                <a:gd name="T8" fmla="*/ 720 w 731"/>
                <a:gd name="T9" fmla="*/ 61 h 214"/>
                <a:gd name="T10" fmla="*/ 565 w 731"/>
                <a:gd name="T11" fmla="*/ 50 h 214"/>
                <a:gd name="T12" fmla="*/ 264 w 731"/>
                <a:gd name="T13" fmla="*/ 77 h 214"/>
                <a:gd name="T14" fmla="*/ 53 w 731"/>
                <a:gd name="T15" fmla="*/ 196 h 214"/>
                <a:gd name="T16" fmla="*/ 17 w 731"/>
                <a:gd name="T17" fmla="*/ 187 h 2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1"/>
                <a:gd name="T28" fmla="*/ 0 h 214"/>
                <a:gd name="T29" fmla="*/ 731 w 731"/>
                <a:gd name="T30" fmla="*/ 214 h 2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1" h="214">
                  <a:moveTo>
                    <a:pt x="17" y="187"/>
                  </a:moveTo>
                  <a:cubicBezTo>
                    <a:pt x="0" y="176"/>
                    <a:pt x="182" y="71"/>
                    <a:pt x="255" y="41"/>
                  </a:cubicBezTo>
                  <a:cubicBezTo>
                    <a:pt x="328" y="11"/>
                    <a:pt x="394" y="8"/>
                    <a:pt x="456" y="4"/>
                  </a:cubicBezTo>
                  <a:cubicBezTo>
                    <a:pt x="518" y="0"/>
                    <a:pt x="585" y="7"/>
                    <a:pt x="629" y="16"/>
                  </a:cubicBezTo>
                  <a:cubicBezTo>
                    <a:pt x="673" y="25"/>
                    <a:pt x="731" y="55"/>
                    <a:pt x="720" y="61"/>
                  </a:cubicBezTo>
                  <a:cubicBezTo>
                    <a:pt x="709" y="67"/>
                    <a:pt x="641" y="47"/>
                    <a:pt x="565" y="50"/>
                  </a:cubicBezTo>
                  <a:cubicBezTo>
                    <a:pt x="489" y="53"/>
                    <a:pt x="349" y="53"/>
                    <a:pt x="264" y="77"/>
                  </a:cubicBezTo>
                  <a:cubicBezTo>
                    <a:pt x="179" y="101"/>
                    <a:pt x="94" y="178"/>
                    <a:pt x="53" y="196"/>
                  </a:cubicBezTo>
                  <a:cubicBezTo>
                    <a:pt x="12" y="214"/>
                    <a:pt x="24" y="189"/>
                    <a:pt x="17" y="187"/>
                  </a:cubicBezTo>
                  <a:close/>
                </a:path>
              </a:pathLst>
            </a:custGeom>
            <a:solidFill>
              <a:srgbClr val="006699"/>
            </a:solidFill>
            <a:ln w="9525">
              <a:noFill/>
              <a:round/>
              <a:headEnd/>
              <a:tailEnd/>
            </a:ln>
          </p:spPr>
          <p:txBody>
            <a:bodyPr/>
            <a:lstStyle/>
            <a:p>
              <a:endParaRPr lang="en-US"/>
            </a:p>
          </p:txBody>
        </p:sp>
        <p:sp>
          <p:nvSpPr>
            <p:cNvPr id="19471" name="Freeform 11"/>
            <p:cNvSpPr>
              <a:spLocks/>
            </p:cNvSpPr>
            <p:nvPr/>
          </p:nvSpPr>
          <p:spPr bwMode="ltGray">
            <a:xfrm>
              <a:off x="4322" y="1276"/>
              <a:ext cx="504" cy="82"/>
            </a:xfrm>
            <a:custGeom>
              <a:avLst/>
              <a:gdLst>
                <a:gd name="T0" fmla="*/ 0 w 563"/>
                <a:gd name="T1" fmla="*/ 0 h 91"/>
                <a:gd name="T2" fmla="*/ 64 w 563"/>
                <a:gd name="T3" fmla="*/ 37 h 91"/>
                <a:gd name="T4" fmla="*/ 311 w 563"/>
                <a:gd name="T5" fmla="*/ 18 h 91"/>
                <a:gd name="T6" fmla="*/ 530 w 563"/>
                <a:gd name="T7" fmla="*/ 37 h 91"/>
                <a:gd name="T8" fmla="*/ 512 w 563"/>
                <a:gd name="T9" fmla="*/ 73 h 91"/>
                <a:gd name="T10" fmla="*/ 293 w 563"/>
                <a:gd name="T11" fmla="*/ 55 h 91"/>
                <a:gd name="T12" fmla="*/ 37 w 563"/>
                <a:gd name="T13" fmla="*/ 91 h 91"/>
                <a:gd name="T14" fmla="*/ 0 60000 65536"/>
                <a:gd name="T15" fmla="*/ 0 60000 65536"/>
                <a:gd name="T16" fmla="*/ 0 60000 65536"/>
                <a:gd name="T17" fmla="*/ 0 60000 65536"/>
                <a:gd name="T18" fmla="*/ 0 60000 65536"/>
                <a:gd name="T19" fmla="*/ 0 60000 65536"/>
                <a:gd name="T20" fmla="*/ 0 60000 65536"/>
                <a:gd name="T21" fmla="*/ 0 w 563"/>
                <a:gd name="T22" fmla="*/ 0 h 91"/>
                <a:gd name="T23" fmla="*/ 563 w 563"/>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91">
                  <a:moveTo>
                    <a:pt x="0" y="0"/>
                  </a:moveTo>
                  <a:cubicBezTo>
                    <a:pt x="11" y="6"/>
                    <a:pt x="12" y="34"/>
                    <a:pt x="64" y="37"/>
                  </a:cubicBezTo>
                  <a:cubicBezTo>
                    <a:pt x="116" y="40"/>
                    <a:pt x="233" y="18"/>
                    <a:pt x="311" y="18"/>
                  </a:cubicBezTo>
                  <a:cubicBezTo>
                    <a:pt x="389" y="18"/>
                    <a:pt x="497" y="28"/>
                    <a:pt x="530" y="37"/>
                  </a:cubicBezTo>
                  <a:cubicBezTo>
                    <a:pt x="563" y="46"/>
                    <a:pt x="551" y="70"/>
                    <a:pt x="512" y="73"/>
                  </a:cubicBezTo>
                  <a:cubicBezTo>
                    <a:pt x="473" y="76"/>
                    <a:pt x="372" y="52"/>
                    <a:pt x="293" y="55"/>
                  </a:cubicBezTo>
                  <a:cubicBezTo>
                    <a:pt x="214" y="58"/>
                    <a:pt x="90" y="84"/>
                    <a:pt x="37" y="91"/>
                  </a:cubicBezTo>
                </a:path>
              </a:pathLst>
            </a:custGeom>
            <a:solidFill>
              <a:srgbClr val="006699"/>
            </a:solidFill>
            <a:ln w="9525">
              <a:noFill/>
              <a:round/>
              <a:headEnd/>
              <a:tailEnd/>
            </a:ln>
          </p:spPr>
          <p:txBody>
            <a:bodyPr/>
            <a:lstStyle/>
            <a:p>
              <a:endParaRPr lang="en-US"/>
            </a:p>
          </p:txBody>
        </p:sp>
        <p:sp>
          <p:nvSpPr>
            <p:cNvPr id="19472" name="Freeform 12"/>
            <p:cNvSpPr>
              <a:spLocks/>
            </p:cNvSpPr>
            <p:nvPr/>
          </p:nvSpPr>
          <p:spPr bwMode="ltGray">
            <a:xfrm>
              <a:off x="4043" y="890"/>
              <a:ext cx="204" cy="247"/>
            </a:xfrm>
            <a:custGeom>
              <a:avLst/>
              <a:gdLst>
                <a:gd name="T0" fmla="*/ 0 w 228"/>
                <a:gd name="T1" fmla="*/ 276 h 276"/>
                <a:gd name="T2" fmla="*/ 156 w 228"/>
                <a:gd name="T3" fmla="*/ 38 h 276"/>
                <a:gd name="T4" fmla="*/ 211 w 228"/>
                <a:gd name="T5" fmla="*/ 47 h 276"/>
                <a:gd name="T6" fmla="*/ 52 w 228"/>
                <a:gd name="T7" fmla="*/ 268 h 276"/>
                <a:gd name="T8" fmla="*/ 0 60000 65536"/>
                <a:gd name="T9" fmla="*/ 0 60000 65536"/>
                <a:gd name="T10" fmla="*/ 0 60000 65536"/>
                <a:gd name="T11" fmla="*/ 0 60000 65536"/>
                <a:gd name="T12" fmla="*/ 0 w 228"/>
                <a:gd name="T13" fmla="*/ 0 h 276"/>
                <a:gd name="T14" fmla="*/ 228 w 228"/>
                <a:gd name="T15" fmla="*/ 276 h 276"/>
              </a:gdLst>
              <a:ahLst/>
              <a:cxnLst>
                <a:cxn ang="T8">
                  <a:pos x="T0" y="T1"/>
                </a:cxn>
                <a:cxn ang="T9">
                  <a:pos x="T2" y="T3"/>
                </a:cxn>
                <a:cxn ang="T10">
                  <a:pos x="T4" y="T5"/>
                </a:cxn>
                <a:cxn ang="T11">
                  <a:pos x="T6" y="T7"/>
                </a:cxn>
              </a:cxnLst>
              <a:rect l="T12" t="T13" r="T14" b="T15"/>
              <a:pathLst>
                <a:path w="228" h="276">
                  <a:moveTo>
                    <a:pt x="0" y="276"/>
                  </a:moveTo>
                  <a:cubicBezTo>
                    <a:pt x="26" y="236"/>
                    <a:pt x="121" y="76"/>
                    <a:pt x="156" y="38"/>
                  </a:cubicBezTo>
                  <a:cubicBezTo>
                    <a:pt x="191" y="0"/>
                    <a:pt x="228" y="9"/>
                    <a:pt x="211" y="47"/>
                  </a:cubicBezTo>
                  <a:cubicBezTo>
                    <a:pt x="194" y="85"/>
                    <a:pt x="85" y="222"/>
                    <a:pt x="52" y="268"/>
                  </a:cubicBezTo>
                </a:path>
              </a:pathLst>
            </a:custGeom>
            <a:solidFill>
              <a:srgbClr val="006699"/>
            </a:solidFill>
            <a:ln w="9525">
              <a:noFill/>
              <a:round/>
              <a:headEnd/>
              <a:tailEnd/>
            </a:ln>
          </p:spPr>
          <p:txBody>
            <a:bodyPr/>
            <a:lstStyle/>
            <a:p>
              <a:endParaRPr lang="en-US"/>
            </a:p>
          </p:txBody>
        </p:sp>
        <p:sp>
          <p:nvSpPr>
            <p:cNvPr id="19473" name="Freeform 13"/>
            <p:cNvSpPr>
              <a:spLocks/>
            </p:cNvSpPr>
            <p:nvPr/>
          </p:nvSpPr>
          <p:spPr bwMode="ltGray">
            <a:xfrm>
              <a:off x="3854" y="915"/>
              <a:ext cx="67" cy="287"/>
            </a:xfrm>
            <a:custGeom>
              <a:avLst/>
              <a:gdLst>
                <a:gd name="T0" fmla="*/ 1 w 75"/>
                <a:gd name="T1" fmla="*/ 46 h 320"/>
                <a:gd name="T2" fmla="*/ 36 w 75"/>
                <a:gd name="T3" fmla="*/ 285 h 320"/>
                <a:gd name="T4" fmla="*/ 74 w 75"/>
                <a:gd name="T5" fmla="*/ 266 h 320"/>
                <a:gd name="T6" fmla="*/ 28 w 75"/>
                <a:gd name="T7" fmla="*/ 37 h 320"/>
                <a:gd name="T8" fmla="*/ 1 w 75"/>
                <a:gd name="T9" fmla="*/ 46 h 320"/>
                <a:gd name="T10" fmla="*/ 0 60000 65536"/>
                <a:gd name="T11" fmla="*/ 0 60000 65536"/>
                <a:gd name="T12" fmla="*/ 0 60000 65536"/>
                <a:gd name="T13" fmla="*/ 0 60000 65536"/>
                <a:gd name="T14" fmla="*/ 0 60000 65536"/>
                <a:gd name="T15" fmla="*/ 0 w 75"/>
                <a:gd name="T16" fmla="*/ 0 h 320"/>
                <a:gd name="T17" fmla="*/ 75 w 75"/>
                <a:gd name="T18" fmla="*/ 320 h 320"/>
              </a:gdLst>
              <a:ahLst/>
              <a:cxnLst>
                <a:cxn ang="T10">
                  <a:pos x="T0" y="T1"/>
                </a:cxn>
                <a:cxn ang="T11">
                  <a:pos x="T2" y="T3"/>
                </a:cxn>
                <a:cxn ang="T12">
                  <a:pos x="T4" y="T5"/>
                </a:cxn>
                <a:cxn ang="T13">
                  <a:pos x="T6" y="T7"/>
                </a:cxn>
                <a:cxn ang="T14">
                  <a:pos x="T8" y="T9"/>
                </a:cxn>
              </a:cxnLst>
              <a:rect l="T15" t="T16" r="T17" b="T18"/>
              <a:pathLst>
                <a:path w="75" h="320">
                  <a:moveTo>
                    <a:pt x="1" y="46"/>
                  </a:moveTo>
                  <a:cubicBezTo>
                    <a:pt x="2" y="87"/>
                    <a:pt x="24" y="248"/>
                    <a:pt x="36" y="285"/>
                  </a:cubicBezTo>
                  <a:cubicBezTo>
                    <a:pt x="50" y="320"/>
                    <a:pt x="75" y="307"/>
                    <a:pt x="74" y="266"/>
                  </a:cubicBezTo>
                  <a:cubicBezTo>
                    <a:pt x="73" y="225"/>
                    <a:pt x="40" y="74"/>
                    <a:pt x="28" y="37"/>
                  </a:cubicBezTo>
                  <a:cubicBezTo>
                    <a:pt x="16" y="0"/>
                    <a:pt x="0" y="5"/>
                    <a:pt x="1" y="46"/>
                  </a:cubicBezTo>
                  <a:close/>
                </a:path>
              </a:pathLst>
            </a:custGeom>
            <a:solidFill>
              <a:srgbClr val="006699"/>
            </a:solidFill>
            <a:ln w="9525">
              <a:noFill/>
              <a:round/>
              <a:headEnd/>
              <a:tailEnd/>
            </a:ln>
          </p:spPr>
          <p:txBody>
            <a:bodyPr/>
            <a:lstStyle/>
            <a:p>
              <a:endParaRPr lang="en-US"/>
            </a:p>
          </p:txBody>
        </p:sp>
        <p:sp>
          <p:nvSpPr>
            <p:cNvPr id="19474" name="Freeform 14"/>
            <p:cNvSpPr>
              <a:spLocks/>
            </p:cNvSpPr>
            <p:nvPr/>
          </p:nvSpPr>
          <p:spPr bwMode="ltGray">
            <a:xfrm>
              <a:off x="3319" y="1736"/>
              <a:ext cx="1687" cy="607"/>
            </a:xfrm>
            <a:custGeom>
              <a:avLst/>
              <a:gdLst>
                <a:gd name="T0" fmla="*/ 95 w 1883"/>
                <a:gd name="T1" fmla="*/ 511 h 677"/>
                <a:gd name="T2" fmla="*/ 406 w 1883"/>
                <a:gd name="T3" fmla="*/ 594 h 677"/>
                <a:gd name="T4" fmla="*/ 936 w 1883"/>
                <a:gd name="T5" fmla="*/ 575 h 677"/>
                <a:gd name="T6" fmla="*/ 1430 w 1883"/>
                <a:gd name="T7" fmla="*/ 392 h 677"/>
                <a:gd name="T8" fmla="*/ 1812 w 1883"/>
                <a:gd name="T9" fmla="*/ 49 h 677"/>
                <a:gd name="T10" fmla="*/ 1858 w 1883"/>
                <a:gd name="T11" fmla="*/ 95 h 677"/>
                <a:gd name="T12" fmla="*/ 1812 w 1883"/>
                <a:gd name="T13" fmla="*/ 140 h 677"/>
                <a:gd name="T14" fmla="*/ 1449 w 1883"/>
                <a:gd name="T15" fmla="*/ 458 h 677"/>
                <a:gd name="T16" fmla="*/ 964 w 1883"/>
                <a:gd name="T17" fmla="*/ 639 h 677"/>
                <a:gd name="T18" fmla="*/ 406 w 1883"/>
                <a:gd name="T19" fmla="*/ 666 h 677"/>
                <a:gd name="T20" fmla="*/ 59 w 1883"/>
                <a:gd name="T21" fmla="*/ 575 h 677"/>
                <a:gd name="T22" fmla="*/ 49 w 1883"/>
                <a:gd name="T23" fmla="*/ 548 h 6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3"/>
                <a:gd name="T37" fmla="*/ 0 h 677"/>
                <a:gd name="T38" fmla="*/ 1883 w 1883"/>
                <a:gd name="T39" fmla="*/ 677 h 6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3" h="677">
                  <a:moveTo>
                    <a:pt x="95" y="511"/>
                  </a:moveTo>
                  <a:cubicBezTo>
                    <a:pt x="145" y="525"/>
                    <a:pt x="266" y="583"/>
                    <a:pt x="406" y="594"/>
                  </a:cubicBezTo>
                  <a:cubicBezTo>
                    <a:pt x="546" y="605"/>
                    <a:pt x="765" y="609"/>
                    <a:pt x="936" y="575"/>
                  </a:cubicBezTo>
                  <a:cubicBezTo>
                    <a:pt x="1107" y="541"/>
                    <a:pt x="1284" y="480"/>
                    <a:pt x="1430" y="392"/>
                  </a:cubicBezTo>
                  <a:cubicBezTo>
                    <a:pt x="1576" y="304"/>
                    <a:pt x="1741" y="98"/>
                    <a:pt x="1812" y="49"/>
                  </a:cubicBezTo>
                  <a:cubicBezTo>
                    <a:pt x="1883" y="0"/>
                    <a:pt x="1858" y="80"/>
                    <a:pt x="1858" y="95"/>
                  </a:cubicBezTo>
                  <a:cubicBezTo>
                    <a:pt x="1858" y="110"/>
                    <a:pt x="1880" y="79"/>
                    <a:pt x="1812" y="140"/>
                  </a:cubicBezTo>
                  <a:cubicBezTo>
                    <a:pt x="1744" y="201"/>
                    <a:pt x="1590" y="375"/>
                    <a:pt x="1449" y="458"/>
                  </a:cubicBezTo>
                  <a:cubicBezTo>
                    <a:pt x="1308" y="541"/>
                    <a:pt x="1138" y="604"/>
                    <a:pt x="964" y="639"/>
                  </a:cubicBezTo>
                  <a:cubicBezTo>
                    <a:pt x="790" y="674"/>
                    <a:pt x="557" y="677"/>
                    <a:pt x="406" y="666"/>
                  </a:cubicBezTo>
                  <a:cubicBezTo>
                    <a:pt x="255" y="655"/>
                    <a:pt x="118" y="595"/>
                    <a:pt x="59" y="575"/>
                  </a:cubicBezTo>
                  <a:cubicBezTo>
                    <a:pt x="0" y="555"/>
                    <a:pt x="51" y="554"/>
                    <a:pt x="49" y="548"/>
                  </a:cubicBezTo>
                </a:path>
              </a:pathLst>
            </a:custGeom>
            <a:solidFill>
              <a:srgbClr val="006699"/>
            </a:solidFill>
            <a:ln w="9525">
              <a:noFill/>
              <a:round/>
              <a:headEnd/>
              <a:tailEnd/>
            </a:ln>
          </p:spPr>
          <p:txBody>
            <a:bodyPr/>
            <a:lstStyle/>
            <a:p>
              <a:endParaRPr lang="en-US"/>
            </a:p>
          </p:txBody>
        </p:sp>
        <p:sp>
          <p:nvSpPr>
            <p:cNvPr id="19475" name="Freeform 15"/>
            <p:cNvSpPr>
              <a:spLocks/>
            </p:cNvSpPr>
            <p:nvPr/>
          </p:nvSpPr>
          <p:spPr bwMode="ltGray">
            <a:xfrm>
              <a:off x="2898" y="1874"/>
              <a:ext cx="2576" cy="1099"/>
            </a:xfrm>
            <a:custGeom>
              <a:avLst/>
              <a:gdLst>
                <a:gd name="T0" fmla="*/ 53 w 2876"/>
                <a:gd name="T1" fmla="*/ 779 h 1226"/>
                <a:gd name="T2" fmla="*/ 62 w 2876"/>
                <a:gd name="T3" fmla="*/ 788 h 1226"/>
                <a:gd name="T4" fmla="*/ 428 w 2876"/>
                <a:gd name="T5" fmla="*/ 1062 h 1226"/>
                <a:gd name="T6" fmla="*/ 931 w 2876"/>
                <a:gd name="T7" fmla="*/ 1153 h 1226"/>
                <a:gd name="T8" fmla="*/ 1534 w 2876"/>
                <a:gd name="T9" fmla="*/ 1126 h 1226"/>
                <a:gd name="T10" fmla="*/ 2147 w 2876"/>
                <a:gd name="T11" fmla="*/ 907 h 1226"/>
                <a:gd name="T12" fmla="*/ 2600 w 2876"/>
                <a:gd name="T13" fmla="*/ 532 h 1226"/>
                <a:gd name="T14" fmla="*/ 2833 w 2876"/>
                <a:gd name="T15" fmla="*/ 65 h 1226"/>
                <a:gd name="T16" fmla="*/ 2860 w 2876"/>
                <a:gd name="T17" fmla="*/ 139 h 1226"/>
                <a:gd name="T18" fmla="*/ 2787 w 2876"/>
                <a:gd name="T19" fmla="*/ 340 h 1226"/>
                <a:gd name="T20" fmla="*/ 2600 w 2876"/>
                <a:gd name="T21" fmla="*/ 622 h 1226"/>
                <a:gd name="T22" fmla="*/ 2146 w 2876"/>
                <a:gd name="T23" fmla="*/ 985 h 1226"/>
                <a:gd name="T24" fmla="*/ 1553 w 2876"/>
                <a:gd name="T25" fmla="*/ 1181 h 1226"/>
                <a:gd name="T26" fmla="*/ 949 w 2876"/>
                <a:gd name="T27" fmla="*/ 1217 h 1226"/>
                <a:gd name="T28" fmla="*/ 437 w 2876"/>
                <a:gd name="T29" fmla="*/ 1126 h 1226"/>
                <a:gd name="T30" fmla="*/ 145 w 2876"/>
                <a:gd name="T31" fmla="*/ 943 h 1226"/>
                <a:gd name="T32" fmla="*/ 53 w 2876"/>
                <a:gd name="T33" fmla="*/ 779 h 12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6"/>
                <a:gd name="T52" fmla="*/ 0 h 1226"/>
                <a:gd name="T53" fmla="*/ 2876 w 2876"/>
                <a:gd name="T54" fmla="*/ 1226 h 12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6" h="1226">
                  <a:moveTo>
                    <a:pt x="53" y="779"/>
                  </a:moveTo>
                  <a:cubicBezTo>
                    <a:pt x="1" y="724"/>
                    <a:pt x="0" y="741"/>
                    <a:pt x="62" y="788"/>
                  </a:cubicBezTo>
                  <a:cubicBezTo>
                    <a:pt x="124" y="835"/>
                    <a:pt x="283" y="1001"/>
                    <a:pt x="428" y="1062"/>
                  </a:cubicBezTo>
                  <a:cubicBezTo>
                    <a:pt x="573" y="1123"/>
                    <a:pt x="747" y="1142"/>
                    <a:pt x="931" y="1153"/>
                  </a:cubicBezTo>
                  <a:cubicBezTo>
                    <a:pt x="1115" y="1164"/>
                    <a:pt x="1331" y="1167"/>
                    <a:pt x="1534" y="1126"/>
                  </a:cubicBezTo>
                  <a:cubicBezTo>
                    <a:pt x="1737" y="1085"/>
                    <a:pt x="1969" y="1006"/>
                    <a:pt x="2147" y="907"/>
                  </a:cubicBezTo>
                  <a:cubicBezTo>
                    <a:pt x="2325" y="808"/>
                    <a:pt x="2486" y="672"/>
                    <a:pt x="2600" y="532"/>
                  </a:cubicBezTo>
                  <a:cubicBezTo>
                    <a:pt x="2714" y="392"/>
                    <a:pt x="2790" y="130"/>
                    <a:pt x="2833" y="65"/>
                  </a:cubicBezTo>
                  <a:cubicBezTo>
                    <a:pt x="2876" y="0"/>
                    <a:pt x="2868" y="93"/>
                    <a:pt x="2860" y="139"/>
                  </a:cubicBezTo>
                  <a:cubicBezTo>
                    <a:pt x="2852" y="185"/>
                    <a:pt x="2830" y="260"/>
                    <a:pt x="2787" y="340"/>
                  </a:cubicBezTo>
                  <a:cubicBezTo>
                    <a:pt x="2744" y="420"/>
                    <a:pt x="2707" y="515"/>
                    <a:pt x="2600" y="622"/>
                  </a:cubicBezTo>
                  <a:cubicBezTo>
                    <a:pt x="2493" y="729"/>
                    <a:pt x="2320" y="892"/>
                    <a:pt x="2146" y="985"/>
                  </a:cubicBezTo>
                  <a:cubicBezTo>
                    <a:pt x="1972" y="1078"/>
                    <a:pt x="1752" y="1142"/>
                    <a:pt x="1553" y="1181"/>
                  </a:cubicBezTo>
                  <a:cubicBezTo>
                    <a:pt x="1354" y="1220"/>
                    <a:pt x="1135" y="1226"/>
                    <a:pt x="949" y="1217"/>
                  </a:cubicBezTo>
                  <a:cubicBezTo>
                    <a:pt x="763" y="1208"/>
                    <a:pt x="571" y="1172"/>
                    <a:pt x="437" y="1126"/>
                  </a:cubicBezTo>
                  <a:cubicBezTo>
                    <a:pt x="303" y="1080"/>
                    <a:pt x="209" y="1001"/>
                    <a:pt x="145" y="943"/>
                  </a:cubicBezTo>
                  <a:cubicBezTo>
                    <a:pt x="81" y="885"/>
                    <a:pt x="72" y="813"/>
                    <a:pt x="53" y="779"/>
                  </a:cubicBezTo>
                  <a:close/>
                </a:path>
              </a:pathLst>
            </a:custGeom>
            <a:solidFill>
              <a:srgbClr val="006699"/>
            </a:solidFill>
            <a:ln w="9525">
              <a:noFill/>
              <a:round/>
              <a:headEnd/>
              <a:tailEnd/>
            </a:ln>
          </p:spPr>
          <p:txBody>
            <a:bodyPr/>
            <a:lstStyle/>
            <a:p>
              <a:endParaRPr lang="en-US"/>
            </a:p>
          </p:txBody>
        </p:sp>
        <p:sp>
          <p:nvSpPr>
            <p:cNvPr id="19476" name="Freeform 16"/>
            <p:cNvSpPr>
              <a:spLocks/>
            </p:cNvSpPr>
            <p:nvPr/>
          </p:nvSpPr>
          <p:spPr bwMode="ltGray">
            <a:xfrm>
              <a:off x="3473" y="2703"/>
              <a:ext cx="1961" cy="706"/>
            </a:xfrm>
            <a:custGeom>
              <a:avLst/>
              <a:gdLst>
                <a:gd name="T0" fmla="*/ 7 w 2189"/>
                <a:gd name="T1" fmla="*/ 650 h 788"/>
                <a:gd name="T2" fmla="*/ 143 w 2189"/>
                <a:gd name="T3" fmla="*/ 695 h 788"/>
                <a:gd name="T4" fmla="*/ 572 w 2189"/>
                <a:gd name="T5" fmla="*/ 722 h 788"/>
                <a:gd name="T6" fmla="*/ 993 w 2189"/>
                <a:gd name="T7" fmla="*/ 676 h 788"/>
                <a:gd name="T8" fmla="*/ 1532 w 2189"/>
                <a:gd name="T9" fmla="*/ 484 h 788"/>
                <a:gd name="T10" fmla="*/ 1925 w 2189"/>
                <a:gd name="T11" fmla="*/ 219 h 788"/>
                <a:gd name="T12" fmla="*/ 2163 w 2189"/>
                <a:gd name="T13" fmla="*/ 9 h 788"/>
                <a:gd name="T14" fmla="*/ 2081 w 2189"/>
                <a:gd name="T15" fmla="*/ 164 h 788"/>
                <a:gd name="T16" fmla="*/ 1898 w 2189"/>
                <a:gd name="T17" fmla="*/ 320 h 788"/>
                <a:gd name="T18" fmla="*/ 1514 w 2189"/>
                <a:gd name="T19" fmla="*/ 558 h 788"/>
                <a:gd name="T20" fmla="*/ 1039 w 2189"/>
                <a:gd name="T21" fmla="*/ 731 h 788"/>
                <a:gd name="T22" fmla="*/ 591 w 2189"/>
                <a:gd name="T23" fmla="*/ 786 h 788"/>
                <a:gd name="T24" fmla="*/ 98 w 2189"/>
                <a:gd name="T25" fmla="*/ 741 h 788"/>
                <a:gd name="T26" fmla="*/ 7 w 2189"/>
                <a:gd name="T27" fmla="*/ 650 h 7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9"/>
                <a:gd name="T43" fmla="*/ 0 h 788"/>
                <a:gd name="T44" fmla="*/ 2189 w 2189"/>
                <a:gd name="T45" fmla="*/ 788 h 7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9" h="788">
                  <a:moveTo>
                    <a:pt x="7" y="650"/>
                  </a:moveTo>
                  <a:cubicBezTo>
                    <a:pt x="14" y="642"/>
                    <a:pt x="49" y="683"/>
                    <a:pt x="143" y="695"/>
                  </a:cubicBezTo>
                  <a:cubicBezTo>
                    <a:pt x="237" y="707"/>
                    <a:pt x="430" y="725"/>
                    <a:pt x="572" y="722"/>
                  </a:cubicBezTo>
                  <a:cubicBezTo>
                    <a:pt x="714" y="719"/>
                    <a:pt x="833" y="716"/>
                    <a:pt x="993" y="676"/>
                  </a:cubicBezTo>
                  <a:cubicBezTo>
                    <a:pt x="1153" y="636"/>
                    <a:pt x="1377" y="560"/>
                    <a:pt x="1532" y="484"/>
                  </a:cubicBezTo>
                  <a:cubicBezTo>
                    <a:pt x="1687" y="408"/>
                    <a:pt x="1820" y="298"/>
                    <a:pt x="1925" y="219"/>
                  </a:cubicBezTo>
                  <a:cubicBezTo>
                    <a:pt x="2030" y="140"/>
                    <a:pt x="2137" y="18"/>
                    <a:pt x="2163" y="9"/>
                  </a:cubicBezTo>
                  <a:cubicBezTo>
                    <a:pt x="2189" y="0"/>
                    <a:pt x="2125" y="112"/>
                    <a:pt x="2081" y="164"/>
                  </a:cubicBezTo>
                  <a:cubicBezTo>
                    <a:pt x="2037" y="216"/>
                    <a:pt x="1992" y="254"/>
                    <a:pt x="1898" y="320"/>
                  </a:cubicBezTo>
                  <a:cubicBezTo>
                    <a:pt x="1804" y="386"/>
                    <a:pt x="1657" y="489"/>
                    <a:pt x="1514" y="558"/>
                  </a:cubicBezTo>
                  <a:cubicBezTo>
                    <a:pt x="1371" y="627"/>
                    <a:pt x="1193" y="693"/>
                    <a:pt x="1039" y="731"/>
                  </a:cubicBezTo>
                  <a:cubicBezTo>
                    <a:pt x="885" y="769"/>
                    <a:pt x="748" y="784"/>
                    <a:pt x="591" y="786"/>
                  </a:cubicBezTo>
                  <a:cubicBezTo>
                    <a:pt x="434" y="788"/>
                    <a:pt x="195" y="764"/>
                    <a:pt x="98" y="741"/>
                  </a:cubicBezTo>
                  <a:cubicBezTo>
                    <a:pt x="1" y="718"/>
                    <a:pt x="0" y="658"/>
                    <a:pt x="7" y="650"/>
                  </a:cubicBezTo>
                  <a:close/>
                </a:path>
              </a:pathLst>
            </a:custGeom>
            <a:solidFill>
              <a:srgbClr val="006699"/>
            </a:solidFill>
            <a:ln w="9525">
              <a:noFill/>
              <a:round/>
              <a:headEnd/>
              <a:tailEnd/>
            </a:ln>
          </p:spPr>
          <p:txBody>
            <a:bodyPr/>
            <a:lstStyle/>
            <a:p>
              <a:endParaRPr lang="en-US"/>
            </a:p>
          </p:txBody>
        </p:sp>
        <p:sp>
          <p:nvSpPr>
            <p:cNvPr id="19477" name="Freeform 17"/>
            <p:cNvSpPr>
              <a:spLocks/>
            </p:cNvSpPr>
            <p:nvPr/>
          </p:nvSpPr>
          <p:spPr bwMode="ltGray">
            <a:xfrm>
              <a:off x="4198" y="1089"/>
              <a:ext cx="1273" cy="1017"/>
            </a:xfrm>
            <a:custGeom>
              <a:avLst/>
              <a:gdLst>
                <a:gd name="T0" fmla="*/ 287 w 1421"/>
                <a:gd name="T1" fmla="*/ 318 h 1134"/>
                <a:gd name="T2" fmla="*/ 259 w 1421"/>
                <a:gd name="T3" fmla="*/ 294 h 1134"/>
                <a:gd name="T4" fmla="*/ 214 w 1421"/>
                <a:gd name="T5" fmla="*/ 384 h 1134"/>
                <a:gd name="T6" fmla="*/ 121 w 1421"/>
                <a:gd name="T7" fmla="*/ 423 h 1134"/>
                <a:gd name="T8" fmla="*/ 79 w 1421"/>
                <a:gd name="T9" fmla="*/ 387 h 1134"/>
                <a:gd name="T10" fmla="*/ 46 w 1421"/>
                <a:gd name="T11" fmla="*/ 420 h 1134"/>
                <a:gd name="T12" fmla="*/ 15 w 1421"/>
                <a:gd name="T13" fmla="*/ 454 h 1134"/>
                <a:gd name="T14" fmla="*/ 151 w 1421"/>
                <a:gd name="T15" fmla="*/ 454 h 1134"/>
                <a:gd name="T16" fmla="*/ 46 w 1421"/>
                <a:gd name="T17" fmla="*/ 561 h 1134"/>
                <a:gd name="T18" fmla="*/ 7 w 1421"/>
                <a:gd name="T19" fmla="*/ 654 h 1134"/>
                <a:gd name="T20" fmla="*/ 46 w 1421"/>
                <a:gd name="T21" fmla="*/ 753 h 1134"/>
                <a:gd name="T22" fmla="*/ 85 w 1421"/>
                <a:gd name="T23" fmla="*/ 795 h 1134"/>
                <a:gd name="T24" fmla="*/ 16 w 1421"/>
                <a:gd name="T25" fmla="*/ 822 h 1134"/>
                <a:gd name="T26" fmla="*/ 196 w 1421"/>
                <a:gd name="T27" fmla="*/ 801 h 1134"/>
                <a:gd name="T28" fmla="*/ 82 w 1421"/>
                <a:gd name="T29" fmla="*/ 1068 h 1134"/>
                <a:gd name="T30" fmla="*/ 118 w 1421"/>
                <a:gd name="T31" fmla="*/ 1101 h 1134"/>
                <a:gd name="T32" fmla="*/ 241 w 1421"/>
                <a:gd name="T33" fmla="*/ 862 h 1134"/>
                <a:gd name="T34" fmla="*/ 295 w 1421"/>
                <a:gd name="T35" fmla="*/ 816 h 1134"/>
                <a:gd name="T36" fmla="*/ 250 w 1421"/>
                <a:gd name="T37" fmla="*/ 732 h 1134"/>
                <a:gd name="T38" fmla="*/ 287 w 1421"/>
                <a:gd name="T39" fmla="*/ 771 h 1134"/>
                <a:gd name="T40" fmla="*/ 610 w 1421"/>
                <a:gd name="T41" fmla="*/ 696 h 1134"/>
                <a:gd name="T42" fmla="*/ 820 w 1421"/>
                <a:gd name="T43" fmla="*/ 810 h 1134"/>
                <a:gd name="T44" fmla="*/ 967 w 1421"/>
                <a:gd name="T45" fmla="*/ 998 h 1134"/>
                <a:gd name="T46" fmla="*/ 997 w 1421"/>
                <a:gd name="T47" fmla="*/ 963 h 1134"/>
                <a:gd name="T48" fmla="*/ 1348 w 1421"/>
                <a:gd name="T49" fmla="*/ 1029 h 1134"/>
                <a:gd name="T50" fmla="*/ 1300 w 1421"/>
                <a:gd name="T51" fmla="*/ 960 h 1134"/>
                <a:gd name="T52" fmla="*/ 1336 w 1421"/>
                <a:gd name="T53" fmla="*/ 785 h 1134"/>
                <a:gd name="T54" fmla="*/ 1162 w 1421"/>
                <a:gd name="T55" fmla="*/ 456 h 1134"/>
                <a:gd name="T56" fmla="*/ 1007 w 1421"/>
                <a:gd name="T57" fmla="*/ 227 h 1134"/>
                <a:gd name="T58" fmla="*/ 860 w 1421"/>
                <a:gd name="T59" fmla="*/ 99 h 1134"/>
                <a:gd name="T60" fmla="*/ 664 w 1421"/>
                <a:gd name="T61" fmla="*/ 0 h 1134"/>
                <a:gd name="T62" fmla="*/ 695 w 1421"/>
                <a:gd name="T63" fmla="*/ 91 h 1134"/>
                <a:gd name="T64" fmla="*/ 520 w 1421"/>
                <a:gd name="T65" fmla="*/ 15 h 1134"/>
                <a:gd name="T66" fmla="*/ 469 w 1421"/>
                <a:gd name="T67" fmla="*/ 93 h 1134"/>
                <a:gd name="T68" fmla="*/ 430 w 1421"/>
                <a:gd name="T69" fmla="*/ 189 h 1134"/>
                <a:gd name="T70" fmla="*/ 712 w 1421"/>
                <a:gd name="T71" fmla="*/ 234 h 1134"/>
                <a:gd name="T72" fmla="*/ 634 w 1421"/>
                <a:gd name="T73" fmla="*/ 342 h 1134"/>
                <a:gd name="T74" fmla="*/ 565 w 1421"/>
                <a:gd name="T75" fmla="*/ 363 h 1134"/>
                <a:gd name="T76" fmla="*/ 423 w 1421"/>
                <a:gd name="T77" fmla="*/ 318 h 1134"/>
                <a:gd name="T78" fmla="*/ 283 w 1421"/>
                <a:gd name="T79" fmla="*/ 234 h 11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21"/>
                <a:gd name="T121" fmla="*/ 0 h 1134"/>
                <a:gd name="T122" fmla="*/ 1421 w 1421"/>
                <a:gd name="T123" fmla="*/ 1134 h 113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21" h="1134">
                  <a:moveTo>
                    <a:pt x="287" y="273"/>
                  </a:moveTo>
                  <a:lnTo>
                    <a:pt x="287" y="318"/>
                  </a:lnTo>
                  <a:lnTo>
                    <a:pt x="253" y="336"/>
                  </a:lnTo>
                  <a:lnTo>
                    <a:pt x="259" y="294"/>
                  </a:lnTo>
                  <a:lnTo>
                    <a:pt x="223" y="318"/>
                  </a:lnTo>
                  <a:lnTo>
                    <a:pt x="214" y="384"/>
                  </a:lnTo>
                  <a:lnTo>
                    <a:pt x="154" y="396"/>
                  </a:lnTo>
                  <a:lnTo>
                    <a:pt x="121" y="423"/>
                  </a:lnTo>
                  <a:lnTo>
                    <a:pt x="85" y="423"/>
                  </a:lnTo>
                  <a:lnTo>
                    <a:pt x="79" y="387"/>
                  </a:lnTo>
                  <a:lnTo>
                    <a:pt x="46" y="387"/>
                  </a:lnTo>
                  <a:lnTo>
                    <a:pt x="46" y="420"/>
                  </a:lnTo>
                  <a:lnTo>
                    <a:pt x="13" y="426"/>
                  </a:lnTo>
                  <a:lnTo>
                    <a:pt x="15" y="454"/>
                  </a:lnTo>
                  <a:lnTo>
                    <a:pt x="60" y="454"/>
                  </a:lnTo>
                  <a:lnTo>
                    <a:pt x="151" y="454"/>
                  </a:lnTo>
                  <a:lnTo>
                    <a:pt x="105" y="545"/>
                  </a:lnTo>
                  <a:lnTo>
                    <a:pt x="46" y="561"/>
                  </a:lnTo>
                  <a:cubicBezTo>
                    <a:pt x="30" y="571"/>
                    <a:pt x="16" y="588"/>
                    <a:pt x="10" y="603"/>
                  </a:cubicBezTo>
                  <a:cubicBezTo>
                    <a:pt x="4" y="618"/>
                    <a:pt x="0" y="639"/>
                    <a:pt x="7" y="654"/>
                  </a:cubicBezTo>
                  <a:lnTo>
                    <a:pt x="49" y="693"/>
                  </a:lnTo>
                  <a:lnTo>
                    <a:pt x="46" y="753"/>
                  </a:lnTo>
                  <a:lnTo>
                    <a:pt x="76" y="762"/>
                  </a:lnTo>
                  <a:lnTo>
                    <a:pt x="85" y="795"/>
                  </a:lnTo>
                  <a:lnTo>
                    <a:pt x="46" y="792"/>
                  </a:lnTo>
                  <a:lnTo>
                    <a:pt x="16" y="822"/>
                  </a:lnTo>
                  <a:lnTo>
                    <a:pt x="121" y="837"/>
                  </a:lnTo>
                  <a:lnTo>
                    <a:pt x="196" y="801"/>
                  </a:lnTo>
                  <a:lnTo>
                    <a:pt x="166" y="975"/>
                  </a:lnTo>
                  <a:lnTo>
                    <a:pt x="82" y="1068"/>
                  </a:lnTo>
                  <a:cubicBezTo>
                    <a:pt x="65" y="1093"/>
                    <a:pt x="49" y="1116"/>
                    <a:pt x="67" y="1125"/>
                  </a:cubicBezTo>
                  <a:cubicBezTo>
                    <a:pt x="85" y="1134"/>
                    <a:pt x="101" y="1124"/>
                    <a:pt x="118" y="1101"/>
                  </a:cubicBezTo>
                  <a:lnTo>
                    <a:pt x="193" y="957"/>
                  </a:lnTo>
                  <a:lnTo>
                    <a:pt x="241" y="862"/>
                  </a:lnTo>
                  <a:lnTo>
                    <a:pt x="287" y="862"/>
                  </a:lnTo>
                  <a:lnTo>
                    <a:pt x="295" y="816"/>
                  </a:lnTo>
                  <a:lnTo>
                    <a:pt x="256" y="792"/>
                  </a:lnTo>
                  <a:lnTo>
                    <a:pt x="250" y="732"/>
                  </a:lnTo>
                  <a:lnTo>
                    <a:pt x="287" y="726"/>
                  </a:lnTo>
                  <a:lnTo>
                    <a:pt x="287" y="771"/>
                  </a:lnTo>
                  <a:lnTo>
                    <a:pt x="400" y="696"/>
                  </a:lnTo>
                  <a:cubicBezTo>
                    <a:pt x="454" y="684"/>
                    <a:pt x="550" y="687"/>
                    <a:pt x="610" y="696"/>
                  </a:cubicBezTo>
                  <a:cubicBezTo>
                    <a:pt x="670" y="705"/>
                    <a:pt x="728" y="734"/>
                    <a:pt x="763" y="753"/>
                  </a:cubicBezTo>
                  <a:cubicBezTo>
                    <a:pt x="798" y="772"/>
                    <a:pt x="801" y="784"/>
                    <a:pt x="820" y="810"/>
                  </a:cubicBezTo>
                  <a:lnTo>
                    <a:pt x="877" y="908"/>
                  </a:lnTo>
                  <a:lnTo>
                    <a:pt x="967" y="998"/>
                  </a:lnTo>
                  <a:lnTo>
                    <a:pt x="925" y="906"/>
                  </a:lnTo>
                  <a:cubicBezTo>
                    <a:pt x="930" y="900"/>
                    <a:pt x="904" y="939"/>
                    <a:pt x="997" y="963"/>
                  </a:cubicBezTo>
                  <a:cubicBezTo>
                    <a:pt x="1090" y="987"/>
                    <a:pt x="1170" y="1000"/>
                    <a:pt x="1228" y="1011"/>
                  </a:cubicBezTo>
                  <a:lnTo>
                    <a:pt x="1348" y="1029"/>
                  </a:lnTo>
                  <a:lnTo>
                    <a:pt x="1375" y="998"/>
                  </a:lnTo>
                  <a:lnTo>
                    <a:pt x="1300" y="960"/>
                  </a:lnTo>
                  <a:lnTo>
                    <a:pt x="1421" y="953"/>
                  </a:lnTo>
                  <a:lnTo>
                    <a:pt x="1336" y="785"/>
                  </a:lnTo>
                  <a:cubicBezTo>
                    <a:pt x="1307" y="722"/>
                    <a:pt x="1273" y="630"/>
                    <a:pt x="1244" y="575"/>
                  </a:cubicBezTo>
                  <a:cubicBezTo>
                    <a:pt x="1166" y="463"/>
                    <a:pt x="1188" y="486"/>
                    <a:pt x="1162" y="456"/>
                  </a:cubicBezTo>
                  <a:lnTo>
                    <a:pt x="1107" y="383"/>
                  </a:lnTo>
                  <a:lnTo>
                    <a:pt x="1007" y="227"/>
                  </a:lnTo>
                  <a:lnTo>
                    <a:pt x="924" y="154"/>
                  </a:lnTo>
                  <a:lnTo>
                    <a:pt x="860" y="99"/>
                  </a:lnTo>
                  <a:lnTo>
                    <a:pt x="709" y="0"/>
                  </a:lnTo>
                  <a:lnTo>
                    <a:pt x="664" y="0"/>
                  </a:lnTo>
                  <a:lnTo>
                    <a:pt x="730" y="81"/>
                  </a:lnTo>
                  <a:lnTo>
                    <a:pt x="695" y="91"/>
                  </a:lnTo>
                  <a:lnTo>
                    <a:pt x="634" y="24"/>
                  </a:lnTo>
                  <a:lnTo>
                    <a:pt x="520" y="15"/>
                  </a:lnTo>
                  <a:lnTo>
                    <a:pt x="493" y="51"/>
                  </a:lnTo>
                  <a:lnTo>
                    <a:pt x="469" y="93"/>
                  </a:lnTo>
                  <a:lnTo>
                    <a:pt x="436" y="153"/>
                  </a:lnTo>
                  <a:lnTo>
                    <a:pt x="430" y="189"/>
                  </a:lnTo>
                  <a:lnTo>
                    <a:pt x="706" y="186"/>
                  </a:lnTo>
                  <a:lnTo>
                    <a:pt x="712" y="234"/>
                  </a:lnTo>
                  <a:lnTo>
                    <a:pt x="628" y="291"/>
                  </a:lnTo>
                  <a:lnTo>
                    <a:pt x="634" y="342"/>
                  </a:lnTo>
                  <a:lnTo>
                    <a:pt x="574" y="399"/>
                  </a:lnTo>
                  <a:lnTo>
                    <a:pt x="565" y="363"/>
                  </a:lnTo>
                  <a:lnTo>
                    <a:pt x="505" y="366"/>
                  </a:lnTo>
                  <a:cubicBezTo>
                    <a:pt x="481" y="359"/>
                    <a:pt x="448" y="339"/>
                    <a:pt x="423" y="318"/>
                  </a:cubicBezTo>
                  <a:lnTo>
                    <a:pt x="355" y="243"/>
                  </a:lnTo>
                  <a:lnTo>
                    <a:pt x="283" y="234"/>
                  </a:lnTo>
                  <a:lnTo>
                    <a:pt x="287" y="318"/>
                  </a:lnTo>
                </a:path>
              </a:pathLst>
            </a:custGeom>
            <a:solidFill>
              <a:srgbClr val="006699"/>
            </a:solidFill>
            <a:ln w="9525">
              <a:noFill/>
              <a:round/>
              <a:headEnd/>
              <a:tailEnd/>
            </a:ln>
          </p:spPr>
          <p:txBody>
            <a:bodyPr/>
            <a:lstStyle/>
            <a:p>
              <a:endParaRPr lang="en-US"/>
            </a:p>
          </p:txBody>
        </p:sp>
        <p:sp>
          <p:nvSpPr>
            <p:cNvPr id="19478" name="Freeform 18"/>
            <p:cNvSpPr>
              <a:spLocks/>
            </p:cNvSpPr>
            <p:nvPr/>
          </p:nvSpPr>
          <p:spPr bwMode="ltGray">
            <a:xfrm>
              <a:off x="4408" y="1097"/>
              <a:ext cx="209" cy="188"/>
            </a:xfrm>
            <a:custGeom>
              <a:avLst/>
              <a:gdLst>
                <a:gd name="T0" fmla="*/ 18 w 233"/>
                <a:gd name="T1" fmla="*/ 177 h 210"/>
                <a:gd name="T2" fmla="*/ 0 w 233"/>
                <a:gd name="T3" fmla="*/ 201 h 210"/>
                <a:gd name="T4" fmla="*/ 78 w 233"/>
                <a:gd name="T5" fmla="*/ 210 h 210"/>
                <a:gd name="T6" fmla="*/ 132 w 233"/>
                <a:gd name="T7" fmla="*/ 204 h 210"/>
                <a:gd name="T8" fmla="*/ 147 w 233"/>
                <a:gd name="T9" fmla="*/ 183 h 210"/>
                <a:gd name="T10" fmla="*/ 153 w 233"/>
                <a:gd name="T11" fmla="*/ 111 h 210"/>
                <a:gd name="T12" fmla="*/ 233 w 233"/>
                <a:gd name="T13" fmla="*/ 82 h 210"/>
                <a:gd name="T14" fmla="*/ 159 w 233"/>
                <a:gd name="T15" fmla="*/ 0 h 210"/>
                <a:gd name="T16" fmla="*/ 165 w 233"/>
                <a:gd name="T17" fmla="*/ 48 h 210"/>
                <a:gd name="T18" fmla="*/ 123 w 233"/>
                <a:gd name="T19" fmla="*/ 57 h 210"/>
                <a:gd name="T20" fmla="*/ 117 w 233"/>
                <a:gd name="T21" fmla="*/ 87 h 210"/>
                <a:gd name="T22" fmla="*/ 54 w 233"/>
                <a:gd name="T23" fmla="*/ 78 h 210"/>
                <a:gd name="T24" fmla="*/ 57 w 233"/>
                <a:gd name="T25" fmla="*/ 159 h 210"/>
                <a:gd name="T26" fmla="*/ 18 w 233"/>
                <a:gd name="T27" fmla="*/ 177 h 2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10"/>
                <a:gd name="T44" fmla="*/ 233 w 233"/>
                <a:gd name="T45" fmla="*/ 210 h 2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10">
                  <a:moveTo>
                    <a:pt x="18" y="177"/>
                  </a:moveTo>
                  <a:lnTo>
                    <a:pt x="0" y="201"/>
                  </a:lnTo>
                  <a:lnTo>
                    <a:pt x="78" y="210"/>
                  </a:lnTo>
                  <a:lnTo>
                    <a:pt x="132" y="204"/>
                  </a:lnTo>
                  <a:lnTo>
                    <a:pt x="147" y="183"/>
                  </a:lnTo>
                  <a:lnTo>
                    <a:pt x="153" y="111"/>
                  </a:lnTo>
                  <a:lnTo>
                    <a:pt x="233" y="82"/>
                  </a:lnTo>
                  <a:lnTo>
                    <a:pt x="159" y="0"/>
                  </a:lnTo>
                  <a:lnTo>
                    <a:pt x="165" y="48"/>
                  </a:lnTo>
                  <a:lnTo>
                    <a:pt x="123" y="57"/>
                  </a:lnTo>
                  <a:lnTo>
                    <a:pt x="117" y="87"/>
                  </a:lnTo>
                  <a:cubicBezTo>
                    <a:pt x="78" y="99"/>
                    <a:pt x="61" y="65"/>
                    <a:pt x="54" y="78"/>
                  </a:cubicBezTo>
                  <a:lnTo>
                    <a:pt x="57" y="159"/>
                  </a:lnTo>
                  <a:lnTo>
                    <a:pt x="18" y="177"/>
                  </a:lnTo>
                  <a:close/>
                </a:path>
              </a:pathLst>
            </a:custGeom>
            <a:solidFill>
              <a:srgbClr val="006699"/>
            </a:solidFill>
            <a:ln w="9525">
              <a:noFill/>
              <a:round/>
              <a:headEnd/>
              <a:tailEnd/>
            </a:ln>
          </p:spPr>
          <p:txBody>
            <a:bodyPr/>
            <a:lstStyle/>
            <a:p>
              <a:endParaRPr lang="en-US"/>
            </a:p>
          </p:txBody>
        </p:sp>
        <p:sp>
          <p:nvSpPr>
            <p:cNvPr id="19479" name="Freeform 19"/>
            <p:cNvSpPr>
              <a:spLocks/>
            </p:cNvSpPr>
            <p:nvPr/>
          </p:nvSpPr>
          <p:spPr bwMode="ltGray">
            <a:xfrm>
              <a:off x="4043" y="1045"/>
              <a:ext cx="451" cy="348"/>
            </a:xfrm>
            <a:custGeom>
              <a:avLst/>
              <a:gdLst>
                <a:gd name="T0" fmla="*/ 97 w 504"/>
                <a:gd name="T1" fmla="*/ 367 h 388"/>
                <a:gd name="T2" fmla="*/ 142 w 504"/>
                <a:gd name="T3" fmla="*/ 367 h 388"/>
                <a:gd name="T4" fmla="*/ 231 w 504"/>
                <a:gd name="T5" fmla="*/ 337 h 388"/>
                <a:gd name="T6" fmla="*/ 261 w 504"/>
                <a:gd name="T7" fmla="*/ 337 h 388"/>
                <a:gd name="T8" fmla="*/ 303 w 504"/>
                <a:gd name="T9" fmla="*/ 340 h 388"/>
                <a:gd name="T10" fmla="*/ 324 w 504"/>
                <a:gd name="T11" fmla="*/ 367 h 388"/>
                <a:gd name="T12" fmla="*/ 324 w 504"/>
                <a:gd name="T13" fmla="*/ 322 h 388"/>
                <a:gd name="T14" fmla="*/ 369 w 504"/>
                <a:gd name="T15" fmla="*/ 276 h 388"/>
                <a:gd name="T16" fmla="*/ 414 w 504"/>
                <a:gd name="T17" fmla="*/ 276 h 388"/>
                <a:gd name="T18" fmla="*/ 324 w 504"/>
                <a:gd name="T19" fmla="*/ 231 h 388"/>
                <a:gd name="T20" fmla="*/ 291 w 504"/>
                <a:gd name="T21" fmla="*/ 277 h 388"/>
                <a:gd name="T22" fmla="*/ 188 w 504"/>
                <a:gd name="T23" fmla="*/ 276 h 388"/>
                <a:gd name="T24" fmla="*/ 233 w 504"/>
                <a:gd name="T25" fmla="*/ 231 h 388"/>
                <a:gd name="T26" fmla="*/ 233 w 504"/>
                <a:gd name="T27" fmla="*/ 185 h 388"/>
                <a:gd name="T28" fmla="*/ 278 w 504"/>
                <a:gd name="T29" fmla="*/ 185 h 388"/>
                <a:gd name="T30" fmla="*/ 321 w 504"/>
                <a:gd name="T31" fmla="*/ 163 h 388"/>
                <a:gd name="T32" fmla="*/ 393 w 504"/>
                <a:gd name="T33" fmla="*/ 202 h 388"/>
                <a:gd name="T34" fmla="*/ 438 w 504"/>
                <a:gd name="T35" fmla="*/ 160 h 388"/>
                <a:gd name="T36" fmla="*/ 462 w 504"/>
                <a:gd name="T37" fmla="*/ 106 h 388"/>
                <a:gd name="T38" fmla="*/ 456 w 504"/>
                <a:gd name="T39" fmla="*/ 82 h 388"/>
                <a:gd name="T40" fmla="*/ 504 w 504"/>
                <a:gd name="T41" fmla="*/ 67 h 388"/>
                <a:gd name="T42" fmla="*/ 501 w 504"/>
                <a:gd name="T43" fmla="*/ 34 h 388"/>
                <a:gd name="T44" fmla="*/ 465 w 504"/>
                <a:gd name="T45" fmla="*/ 10 h 388"/>
                <a:gd name="T46" fmla="*/ 354 w 504"/>
                <a:gd name="T47" fmla="*/ 10 h 388"/>
                <a:gd name="T48" fmla="*/ 222 w 504"/>
                <a:gd name="T49" fmla="*/ 73 h 388"/>
                <a:gd name="T50" fmla="*/ 195 w 504"/>
                <a:gd name="T51" fmla="*/ 103 h 388"/>
                <a:gd name="T52" fmla="*/ 147 w 504"/>
                <a:gd name="T53" fmla="*/ 106 h 388"/>
                <a:gd name="T54" fmla="*/ 81 w 504"/>
                <a:gd name="T55" fmla="*/ 130 h 388"/>
                <a:gd name="T56" fmla="*/ 66 w 504"/>
                <a:gd name="T57" fmla="*/ 148 h 388"/>
                <a:gd name="T58" fmla="*/ 52 w 504"/>
                <a:gd name="T59" fmla="*/ 185 h 388"/>
                <a:gd name="T60" fmla="*/ 52 w 504"/>
                <a:gd name="T61" fmla="*/ 231 h 388"/>
                <a:gd name="T62" fmla="*/ 15 w 504"/>
                <a:gd name="T63" fmla="*/ 241 h 388"/>
                <a:gd name="T64" fmla="*/ 15 w 504"/>
                <a:gd name="T65" fmla="*/ 340 h 388"/>
                <a:gd name="T66" fmla="*/ 54 w 504"/>
                <a:gd name="T67" fmla="*/ 340 h 388"/>
                <a:gd name="T68" fmla="*/ 60 w 504"/>
                <a:gd name="T69" fmla="*/ 298 h 388"/>
                <a:gd name="T70" fmla="*/ 147 w 504"/>
                <a:gd name="T71" fmla="*/ 301 h 388"/>
                <a:gd name="T72" fmla="*/ 132 w 504"/>
                <a:gd name="T73" fmla="*/ 331 h 388"/>
                <a:gd name="T74" fmla="*/ 87 w 504"/>
                <a:gd name="T75" fmla="*/ 337 h 388"/>
                <a:gd name="T76" fmla="*/ 97 w 504"/>
                <a:gd name="T77" fmla="*/ 367 h 3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4"/>
                <a:gd name="T118" fmla="*/ 0 h 388"/>
                <a:gd name="T119" fmla="*/ 504 w 504"/>
                <a:gd name="T120" fmla="*/ 388 h 3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4" h="388">
                  <a:moveTo>
                    <a:pt x="97" y="367"/>
                  </a:moveTo>
                  <a:lnTo>
                    <a:pt x="142" y="367"/>
                  </a:lnTo>
                  <a:cubicBezTo>
                    <a:pt x="164" y="362"/>
                    <a:pt x="180" y="340"/>
                    <a:pt x="231" y="337"/>
                  </a:cubicBezTo>
                  <a:cubicBezTo>
                    <a:pt x="282" y="334"/>
                    <a:pt x="244" y="337"/>
                    <a:pt x="261" y="337"/>
                  </a:cubicBezTo>
                  <a:lnTo>
                    <a:pt x="303" y="340"/>
                  </a:lnTo>
                  <a:lnTo>
                    <a:pt x="324" y="367"/>
                  </a:lnTo>
                  <a:lnTo>
                    <a:pt x="324" y="322"/>
                  </a:lnTo>
                  <a:lnTo>
                    <a:pt x="369" y="276"/>
                  </a:lnTo>
                  <a:lnTo>
                    <a:pt x="414" y="276"/>
                  </a:lnTo>
                  <a:lnTo>
                    <a:pt x="324" y="231"/>
                  </a:lnTo>
                  <a:lnTo>
                    <a:pt x="291" y="277"/>
                  </a:lnTo>
                  <a:lnTo>
                    <a:pt x="188" y="276"/>
                  </a:lnTo>
                  <a:lnTo>
                    <a:pt x="233" y="231"/>
                  </a:lnTo>
                  <a:lnTo>
                    <a:pt x="233" y="185"/>
                  </a:lnTo>
                  <a:lnTo>
                    <a:pt x="278" y="185"/>
                  </a:lnTo>
                  <a:lnTo>
                    <a:pt x="321" y="163"/>
                  </a:lnTo>
                  <a:lnTo>
                    <a:pt x="393" y="202"/>
                  </a:lnTo>
                  <a:lnTo>
                    <a:pt x="438" y="160"/>
                  </a:lnTo>
                  <a:lnTo>
                    <a:pt x="462" y="106"/>
                  </a:lnTo>
                  <a:lnTo>
                    <a:pt x="456" y="82"/>
                  </a:lnTo>
                  <a:lnTo>
                    <a:pt x="504" y="67"/>
                  </a:lnTo>
                  <a:lnTo>
                    <a:pt x="501" y="34"/>
                  </a:lnTo>
                  <a:lnTo>
                    <a:pt x="465" y="10"/>
                  </a:lnTo>
                  <a:cubicBezTo>
                    <a:pt x="441" y="6"/>
                    <a:pt x="394" y="0"/>
                    <a:pt x="354" y="10"/>
                  </a:cubicBezTo>
                  <a:cubicBezTo>
                    <a:pt x="306" y="13"/>
                    <a:pt x="248" y="56"/>
                    <a:pt x="222" y="73"/>
                  </a:cubicBezTo>
                  <a:lnTo>
                    <a:pt x="195" y="103"/>
                  </a:lnTo>
                  <a:lnTo>
                    <a:pt x="147" y="106"/>
                  </a:lnTo>
                  <a:lnTo>
                    <a:pt x="81" y="130"/>
                  </a:lnTo>
                  <a:cubicBezTo>
                    <a:pt x="68" y="137"/>
                    <a:pt x="71" y="139"/>
                    <a:pt x="66" y="148"/>
                  </a:cubicBezTo>
                  <a:cubicBezTo>
                    <a:pt x="61" y="157"/>
                    <a:pt x="54" y="171"/>
                    <a:pt x="52" y="185"/>
                  </a:cubicBezTo>
                  <a:cubicBezTo>
                    <a:pt x="38" y="210"/>
                    <a:pt x="58" y="222"/>
                    <a:pt x="52" y="231"/>
                  </a:cubicBezTo>
                  <a:lnTo>
                    <a:pt x="15" y="241"/>
                  </a:lnTo>
                  <a:cubicBezTo>
                    <a:pt x="9" y="259"/>
                    <a:pt x="0" y="292"/>
                    <a:pt x="15" y="340"/>
                  </a:cubicBezTo>
                  <a:cubicBezTo>
                    <a:pt x="30" y="388"/>
                    <a:pt x="46" y="347"/>
                    <a:pt x="54" y="340"/>
                  </a:cubicBezTo>
                  <a:lnTo>
                    <a:pt x="60" y="298"/>
                  </a:lnTo>
                  <a:lnTo>
                    <a:pt x="147" y="301"/>
                  </a:lnTo>
                  <a:lnTo>
                    <a:pt x="132" y="331"/>
                  </a:lnTo>
                  <a:lnTo>
                    <a:pt x="87" y="337"/>
                  </a:lnTo>
                  <a:lnTo>
                    <a:pt x="97" y="367"/>
                  </a:lnTo>
                  <a:close/>
                </a:path>
              </a:pathLst>
            </a:custGeom>
            <a:solidFill>
              <a:srgbClr val="006699"/>
            </a:solidFill>
            <a:ln w="9525">
              <a:noFill/>
              <a:round/>
              <a:headEnd/>
              <a:tailEnd/>
            </a:ln>
          </p:spPr>
          <p:txBody>
            <a:bodyPr/>
            <a:lstStyle/>
            <a:p>
              <a:endParaRPr lang="en-US"/>
            </a:p>
          </p:txBody>
        </p:sp>
        <p:sp>
          <p:nvSpPr>
            <p:cNvPr id="19480" name="Freeform 20"/>
            <p:cNvSpPr>
              <a:spLocks/>
            </p:cNvSpPr>
            <p:nvPr/>
          </p:nvSpPr>
          <p:spPr bwMode="ltGray">
            <a:xfrm>
              <a:off x="4118" y="960"/>
              <a:ext cx="174" cy="156"/>
            </a:xfrm>
            <a:custGeom>
              <a:avLst/>
              <a:gdLst>
                <a:gd name="T0" fmla="*/ 0 w 194"/>
                <a:gd name="T1" fmla="*/ 174 h 174"/>
                <a:gd name="T2" fmla="*/ 33 w 194"/>
                <a:gd name="T3" fmla="*/ 135 h 174"/>
                <a:gd name="T4" fmla="*/ 105 w 194"/>
                <a:gd name="T5" fmla="*/ 132 h 174"/>
                <a:gd name="T6" fmla="*/ 138 w 194"/>
                <a:gd name="T7" fmla="*/ 93 h 174"/>
                <a:gd name="T8" fmla="*/ 141 w 194"/>
                <a:gd name="T9" fmla="*/ 69 h 174"/>
                <a:gd name="T10" fmla="*/ 194 w 194"/>
                <a:gd name="T11" fmla="*/ 54 h 174"/>
                <a:gd name="T12" fmla="*/ 168 w 194"/>
                <a:gd name="T13" fmla="*/ 27 h 174"/>
                <a:gd name="T14" fmla="*/ 135 w 194"/>
                <a:gd name="T15" fmla="*/ 30 h 174"/>
                <a:gd name="T16" fmla="*/ 99 w 194"/>
                <a:gd name="T17" fmla="*/ 0 h 174"/>
                <a:gd name="T18" fmla="*/ 72 w 194"/>
                <a:gd name="T19" fmla="*/ 33 h 174"/>
                <a:gd name="T20" fmla="*/ 0 w 194"/>
                <a:gd name="T21" fmla="*/ 87 h 174"/>
                <a:gd name="T22" fmla="*/ 0 w 194"/>
                <a:gd name="T23" fmla="*/ 174 h 1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4"/>
                <a:gd name="T37" fmla="*/ 0 h 174"/>
                <a:gd name="T38" fmla="*/ 194 w 194"/>
                <a:gd name="T39" fmla="*/ 174 h 1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4" h="174">
                  <a:moveTo>
                    <a:pt x="0" y="174"/>
                  </a:moveTo>
                  <a:lnTo>
                    <a:pt x="33" y="135"/>
                  </a:lnTo>
                  <a:lnTo>
                    <a:pt x="105" y="132"/>
                  </a:lnTo>
                  <a:lnTo>
                    <a:pt x="138" y="93"/>
                  </a:lnTo>
                  <a:lnTo>
                    <a:pt x="141" y="69"/>
                  </a:lnTo>
                  <a:lnTo>
                    <a:pt x="194" y="54"/>
                  </a:lnTo>
                  <a:lnTo>
                    <a:pt x="168" y="27"/>
                  </a:lnTo>
                  <a:lnTo>
                    <a:pt x="135" y="30"/>
                  </a:lnTo>
                  <a:lnTo>
                    <a:pt x="99" y="0"/>
                  </a:lnTo>
                  <a:lnTo>
                    <a:pt x="72" y="33"/>
                  </a:lnTo>
                  <a:lnTo>
                    <a:pt x="0" y="87"/>
                  </a:lnTo>
                  <a:lnTo>
                    <a:pt x="0" y="174"/>
                  </a:lnTo>
                  <a:close/>
                </a:path>
              </a:pathLst>
            </a:custGeom>
            <a:solidFill>
              <a:srgbClr val="006699"/>
            </a:solidFill>
            <a:ln w="9525">
              <a:noFill/>
              <a:round/>
              <a:headEnd/>
              <a:tailEnd/>
            </a:ln>
          </p:spPr>
          <p:txBody>
            <a:bodyPr/>
            <a:lstStyle/>
            <a:p>
              <a:endParaRPr lang="en-US"/>
            </a:p>
          </p:txBody>
        </p:sp>
        <p:sp>
          <p:nvSpPr>
            <p:cNvPr id="19481" name="Freeform 21"/>
            <p:cNvSpPr>
              <a:spLocks/>
            </p:cNvSpPr>
            <p:nvPr/>
          </p:nvSpPr>
          <p:spPr bwMode="ltGray">
            <a:xfrm>
              <a:off x="2789" y="967"/>
              <a:ext cx="1460" cy="1790"/>
            </a:xfrm>
            <a:custGeom>
              <a:avLst/>
              <a:gdLst>
                <a:gd name="T0" fmla="*/ 1061 w 1630"/>
                <a:gd name="T1" fmla="*/ 9 h 1996"/>
                <a:gd name="T2" fmla="*/ 868 w 1630"/>
                <a:gd name="T3" fmla="*/ 82 h 1996"/>
                <a:gd name="T4" fmla="*/ 558 w 1630"/>
                <a:gd name="T5" fmla="*/ 275 h 1996"/>
                <a:gd name="T6" fmla="*/ 266 w 1630"/>
                <a:gd name="T7" fmla="*/ 604 h 1996"/>
                <a:gd name="T8" fmla="*/ 110 w 1630"/>
                <a:gd name="T9" fmla="*/ 896 h 1996"/>
                <a:gd name="T10" fmla="*/ 10 w 1630"/>
                <a:gd name="T11" fmla="*/ 1271 h 1996"/>
                <a:gd name="T12" fmla="*/ 19 w 1630"/>
                <a:gd name="T13" fmla="*/ 1655 h 1996"/>
                <a:gd name="T14" fmla="*/ 73 w 1630"/>
                <a:gd name="T15" fmla="*/ 1786 h 1996"/>
                <a:gd name="T16" fmla="*/ 145 w 1630"/>
                <a:gd name="T17" fmla="*/ 1849 h 1996"/>
                <a:gd name="T18" fmla="*/ 190 w 1630"/>
                <a:gd name="T19" fmla="*/ 1996 h 1996"/>
                <a:gd name="T20" fmla="*/ 214 w 1630"/>
                <a:gd name="T21" fmla="*/ 1927 h 1996"/>
                <a:gd name="T22" fmla="*/ 250 w 1630"/>
                <a:gd name="T23" fmla="*/ 1819 h 1996"/>
                <a:gd name="T24" fmla="*/ 277 w 1630"/>
                <a:gd name="T25" fmla="*/ 1630 h 1996"/>
                <a:gd name="T26" fmla="*/ 379 w 1630"/>
                <a:gd name="T27" fmla="*/ 1525 h 1996"/>
                <a:gd name="T28" fmla="*/ 385 w 1630"/>
                <a:gd name="T29" fmla="*/ 1621 h 1996"/>
                <a:gd name="T30" fmla="*/ 394 w 1630"/>
                <a:gd name="T31" fmla="*/ 1696 h 1996"/>
                <a:gd name="T32" fmla="*/ 352 w 1630"/>
                <a:gd name="T33" fmla="*/ 1834 h 1996"/>
                <a:gd name="T34" fmla="*/ 475 w 1630"/>
                <a:gd name="T35" fmla="*/ 1609 h 1996"/>
                <a:gd name="T36" fmla="*/ 526 w 1630"/>
                <a:gd name="T37" fmla="*/ 1504 h 1996"/>
                <a:gd name="T38" fmla="*/ 754 w 1630"/>
                <a:gd name="T39" fmla="*/ 1507 h 1996"/>
                <a:gd name="T40" fmla="*/ 823 w 1630"/>
                <a:gd name="T41" fmla="*/ 1462 h 1996"/>
                <a:gd name="T42" fmla="*/ 799 w 1630"/>
                <a:gd name="T43" fmla="*/ 1549 h 1996"/>
                <a:gd name="T44" fmla="*/ 868 w 1630"/>
                <a:gd name="T45" fmla="*/ 1633 h 1996"/>
                <a:gd name="T46" fmla="*/ 922 w 1630"/>
                <a:gd name="T47" fmla="*/ 1462 h 1996"/>
                <a:gd name="T48" fmla="*/ 763 w 1630"/>
                <a:gd name="T49" fmla="*/ 1357 h 1996"/>
                <a:gd name="T50" fmla="*/ 652 w 1630"/>
                <a:gd name="T51" fmla="*/ 1288 h 1996"/>
                <a:gd name="T52" fmla="*/ 670 w 1630"/>
                <a:gd name="T53" fmla="*/ 1225 h 1996"/>
                <a:gd name="T54" fmla="*/ 769 w 1630"/>
                <a:gd name="T55" fmla="*/ 1180 h 1996"/>
                <a:gd name="T56" fmla="*/ 958 w 1630"/>
                <a:gd name="T57" fmla="*/ 1105 h 1996"/>
                <a:gd name="T58" fmla="*/ 1042 w 1630"/>
                <a:gd name="T59" fmla="*/ 1155 h 1996"/>
                <a:gd name="T60" fmla="*/ 1147 w 1630"/>
                <a:gd name="T61" fmla="*/ 1156 h 1996"/>
                <a:gd name="T62" fmla="*/ 1261 w 1630"/>
                <a:gd name="T63" fmla="*/ 1153 h 1996"/>
                <a:gd name="T64" fmla="*/ 1147 w 1630"/>
                <a:gd name="T65" fmla="*/ 1492 h 1996"/>
                <a:gd name="T66" fmla="*/ 1261 w 1630"/>
                <a:gd name="T67" fmla="*/ 1411 h 1996"/>
                <a:gd name="T68" fmla="*/ 1279 w 1630"/>
                <a:gd name="T69" fmla="*/ 1294 h 1996"/>
                <a:gd name="T70" fmla="*/ 1384 w 1630"/>
                <a:gd name="T71" fmla="*/ 1219 h 1996"/>
                <a:gd name="T72" fmla="*/ 1420 w 1630"/>
                <a:gd name="T73" fmla="*/ 1135 h 1996"/>
                <a:gd name="T74" fmla="*/ 1552 w 1630"/>
                <a:gd name="T75" fmla="*/ 1120 h 1996"/>
                <a:gd name="T76" fmla="*/ 1618 w 1630"/>
                <a:gd name="T77" fmla="*/ 1042 h 1996"/>
                <a:gd name="T78" fmla="*/ 1555 w 1630"/>
                <a:gd name="T79" fmla="*/ 1036 h 1996"/>
                <a:gd name="T80" fmla="*/ 1483 w 1630"/>
                <a:gd name="T81" fmla="*/ 958 h 1996"/>
                <a:gd name="T82" fmla="*/ 1330 w 1630"/>
                <a:gd name="T83" fmla="*/ 889 h 1996"/>
                <a:gd name="T84" fmla="*/ 1177 w 1630"/>
                <a:gd name="T85" fmla="*/ 913 h 1996"/>
                <a:gd name="T86" fmla="*/ 1033 w 1630"/>
                <a:gd name="T87" fmla="*/ 748 h 1996"/>
                <a:gd name="T88" fmla="*/ 970 w 1630"/>
                <a:gd name="T89" fmla="*/ 724 h 1996"/>
                <a:gd name="T90" fmla="*/ 1039 w 1630"/>
                <a:gd name="T91" fmla="*/ 676 h 1996"/>
                <a:gd name="T92" fmla="*/ 979 w 1630"/>
                <a:gd name="T93" fmla="*/ 631 h 1996"/>
                <a:gd name="T94" fmla="*/ 913 w 1630"/>
                <a:gd name="T95" fmla="*/ 592 h 1996"/>
                <a:gd name="T96" fmla="*/ 861 w 1630"/>
                <a:gd name="T97" fmla="*/ 520 h 1996"/>
                <a:gd name="T98" fmla="*/ 868 w 1630"/>
                <a:gd name="T99" fmla="*/ 445 h 1996"/>
                <a:gd name="T100" fmla="*/ 994 w 1630"/>
                <a:gd name="T101" fmla="*/ 481 h 1996"/>
                <a:gd name="T102" fmla="*/ 913 w 1630"/>
                <a:gd name="T103" fmla="*/ 436 h 1996"/>
                <a:gd name="T104" fmla="*/ 919 w 1630"/>
                <a:gd name="T105" fmla="*/ 391 h 1996"/>
                <a:gd name="T106" fmla="*/ 1033 w 1630"/>
                <a:gd name="T107" fmla="*/ 334 h 1996"/>
                <a:gd name="T108" fmla="*/ 1048 w 1630"/>
                <a:gd name="T109" fmla="*/ 277 h 1996"/>
                <a:gd name="T110" fmla="*/ 1129 w 1630"/>
                <a:gd name="T111" fmla="*/ 247 h 1996"/>
                <a:gd name="T112" fmla="*/ 1174 w 1630"/>
                <a:gd name="T113" fmla="*/ 136 h 1996"/>
                <a:gd name="T114" fmla="*/ 1180 w 1630"/>
                <a:gd name="T115" fmla="*/ 13 h 199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630"/>
                <a:gd name="T175" fmla="*/ 0 h 1996"/>
                <a:gd name="T176" fmla="*/ 1630 w 1630"/>
                <a:gd name="T177" fmla="*/ 1996 h 199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630" h="1996">
                  <a:moveTo>
                    <a:pt x="1125" y="0"/>
                  </a:moveTo>
                  <a:lnTo>
                    <a:pt x="1061" y="9"/>
                  </a:lnTo>
                  <a:lnTo>
                    <a:pt x="952" y="52"/>
                  </a:lnTo>
                  <a:lnTo>
                    <a:pt x="868" y="82"/>
                  </a:lnTo>
                  <a:lnTo>
                    <a:pt x="768" y="137"/>
                  </a:lnTo>
                  <a:lnTo>
                    <a:pt x="558" y="275"/>
                  </a:lnTo>
                  <a:lnTo>
                    <a:pt x="403" y="430"/>
                  </a:lnTo>
                  <a:lnTo>
                    <a:pt x="266" y="604"/>
                  </a:lnTo>
                  <a:cubicBezTo>
                    <a:pt x="226" y="660"/>
                    <a:pt x="189" y="720"/>
                    <a:pt x="163" y="769"/>
                  </a:cubicBezTo>
                  <a:cubicBezTo>
                    <a:pt x="135" y="828"/>
                    <a:pt x="129" y="844"/>
                    <a:pt x="110" y="896"/>
                  </a:cubicBezTo>
                  <a:lnTo>
                    <a:pt x="46" y="1079"/>
                  </a:lnTo>
                  <a:lnTo>
                    <a:pt x="10" y="1271"/>
                  </a:lnTo>
                  <a:lnTo>
                    <a:pt x="0" y="1445"/>
                  </a:lnTo>
                  <a:lnTo>
                    <a:pt x="19" y="1655"/>
                  </a:lnTo>
                  <a:lnTo>
                    <a:pt x="58" y="1735"/>
                  </a:lnTo>
                  <a:lnTo>
                    <a:pt x="73" y="1786"/>
                  </a:lnTo>
                  <a:lnTo>
                    <a:pt x="103" y="1777"/>
                  </a:lnTo>
                  <a:lnTo>
                    <a:pt x="145" y="1849"/>
                  </a:lnTo>
                  <a:lnTo>
                    <a:pt x="157" y="1957"/>
                  </a:lnTo>
                  <a:lnTo>
                    <a:pt x="190" y="1996"/>
                  </a:lnTo>
                  <a:lnTo>
                    <a:pt x="247" y="1993"/>
                  </a:lnTo>
                  <a:lnTo>
                    <a:pt x="214" y="1927"/>
                  </a:lnTo>
                  <a:lnTo>
                    <a:pt x="199" y="1834"/>
                  </a:lnTo>
                  <a:lnTo>
                    <a:pt x="250" y="1819"/>
                  </a:lnTo>
                  <a:lnTo>
                    <a:pt x="253" y="1705"/>
                  </a:lnTo>
                  <a:lnTo>
                    <a:pt x="277" y="1630"/>
                  </a:lnTo>
                  <a:lnTo>
                    <a:pt x="286" y="1591"/>
                  </a:lnTo>
                  <a:lnTo>
                    <a:pt x="379" y="1525"/>
                  </a:lnTo>
                  <a:lnTo>
                    <a:pt x="325" y="1627"/>
                  </a:lnTo>
                  <a:lnTo>
                    <a:pt x="385" y="1621"/>
                  </a:lnTo>
                  <a:lnTo>
                    <a:pt x="358" y="1666"/>
                  </a:lnTo>
                  <a:cubicBezTo>
                    <a:pt x="359" y="1678"/>
                    <a:pt x="395" y="1678"/>
                    <a:pt x="394" y="1696"/>
                  </a:cubicBezTo>
                  <a:cubicBezTo>
                    <a:pt x="393" y="1714"/>
                    <a:pt x="359" y="1754"/>
                    <a:pt x="352" y="1777"/>
                  </a:cubicBezTo>
                  <a:cubicBezTo>
                    <a:pt x="345" y="1800"/>
                    <a:pt x="330" y="1841"/>
                    <a:pt x="352" y="1834"/>
                  </a:cubicBezTo>
                  <a:cubicBezTo>
                    <a:pt x="374" y="1827"/>
                    <a:pt x="464" y="1769"/>
                    <a:pt x="484" y="1732"/>
                  </a:cubicBezTo>
                  <a:lnTo>
                    <a:pt x="475" y="1609"/>
                  </a:lnTo>
                  <a:lnTo>
                    <a:pt x="517" y="1558"/>
                  </a:lnTo>
                  <a:lnTo>
                    <a:pt x="526" y="1504"/>
                  </a:lnTo>
                  <a:lnTo>
                    <a:pt x="568" y="1570"/>
                  </a:lnTo>
                  <a:lnTo>
                    <a:pt x="754" y="1507"/>
                  </a:lnTo>
                  <a:lnTo>
                    <a:pt x="748" y="1438"/>
                  </a:lnTo>
                  <a:lnTo>
                    <a:pt x="823" y="1462"/>
                  </a:lnTo>
                  <a:lnTo>
                    <a:pt x="844" y="1513"/>
                  </a:lnTo>
                  <a:lnTo>
                    <a:pt x="799" y="1549"/>
                  </a:lnTo>
                  <a:cubicBezTo>
                    <a:pt x="793" y="1567"/>
                    <a:pt x="793" y="1585"/>
                    <a:pt x="808" y="1624"/>
                  </a:cubicBezTo>
                  <a:cubicBezTo>
                    <a:pt x="823" y="1663"/>
                    <a:pt x="859" y="1649"/>
                    <a:pt x="868" y="1633"/>
                  </a:cubicBezTo>
                  <a:lnTo>
                    <a:pt x="865" y="1528"/>
                  </a:lnTo>
                  <a:lnTo>
                    <a:pt x="922" y="1462"/>
                  </a:lnTo>
                  <a:lnTo>
                    <a:pt x="826" y="1417"/>
                  </a:lnTo>
                  <a:lnTo>
                    <a:pt x="763" y="1357"/>
                  </a:lnTo>
                  <a:lnTo>
                    <a:pt x="742" y="1300"/>
                  </a:lnTo>
                  <a:lnTo>
                    <a:pt x="652" y="1288"/>
                  </a:lnTo>
                  <a:lnTo>
                    <a:pt x="664" y="1255"/>
                  </a:lnTo>
                  <a:lnTo>
                    <a:pt x="670" y="1225"/>
                  </a:lnTo>
                  <a:lnTo>
                    <a:pt x="733" y="1222"/>
                  </a:lnTo>
                  <a:lnTo>
                    <a:pt x="769" y="1180"/>
                  </a:lnTo>
                  <a:lnTo>
                    <a:pt x="835" y="1090"/>
                  </a:lnTo>
                  <a:lnTo>
                    <a:pt x="958" y="1105"/>
                  </a:lnTo>
                  <a:lnTo>
                    <a:pt x="991" y="1153"/>
                  </a:lnTo>
                  <a:lnTo>
                    <a:pt x="1042" y="1155"/>
                  </a:lnTo>
                  <a:lnTo>
                    <a:pt x="1105" y="1090"/>
                  </a:lnTo>
                  <a:lnTo>
                    <a:pt x="1147" y="1156"/>
                  </a:lnTo>
                  <a:lnTo>
                    <a:pt x="1216" y="1132"/>
                  </a:lnTo>
                  <a:lnTo>
                    <a:pt x="1261" y="1153"/>
                  </a:lnTo>
                  <a:lnTo>
                    <a:pt x="1147" y="1360"/>
                  </a:lnTo>
                  <a:lnTo>
                    <a:pt x="1147" y="1492"/>
                  </a:lnTo>
                  <a:lnTo>
                    <a:pt x="1189" y="1492"/>
                  </a:lnTo>
                  <a:lnTo>
                    <a:pt x="1261" y="1411"/>
                  </a:lnTo>
                  <a:lnTo>
                    <a:pt x="1258" y="1327"/>
                  </a:lnTo>
                  <a:lnTo>
                    <a:pt x="1279" y="1294"/>
                  </a:lnTo>
                  <a:lnTo>
                    <a:pt x="1294" y="1243"/>
                  </a:lnTo>
                  <a:lnTo>
                    <a:pt x="1384" y="1219"/>
                  </a:lnTo>
                  <a:lnTo>
                    <a:pt x="1372" y="1162"/>
                  </a:lnTo>
                  <a:lnTo>
                    <a:pt x="1420" y="1135"/>
                  </a:lnTo>
                  <a:lnTo>
                    <a:pt x="1459" y="1117"/>
                  </a:lnTo>
                  <a:lnTo>
                    <a:pt x="1552" y="1120"/>
                  </a:lnTo>
                  <a:lnTo>
                    <a:pt x="1591" y="1063"/>
                  </a:lnTo>
                  <a:lnTo>
                    <a:pt x="1618" y="1042"/>
                  </a:lnTo>
                  <a:lnTo>
                    <a:pt x="1630" y="1024"/>
                  </a:lnTo>
                  <a:lnTo>
                    <a:pt x="1555" y="1036"/>
                  </a:lnTo>
                  <a:lnTo>
                    <a:pt x="1555" y="985"/>
                  </a:lnTo>
                  <a:lnTo>
                    <a:pt x="1483" y="958"/>
                  </a:lnTo>
                  <a:lnTo>
                    <a:pt x="1459" y="985"/>
                  </a:lnTo>
                  <a:lnTo>
                    <a:pt x="1330" y="889"/>
                  </a:lnTo>
                  <a:lnTo>
                    <a:pt x="1276" y="931"/>
                  </a:lnTo>
                  <a:lnTo>
                    <a:pt x="1177" y="913"/>
                  </a:lnTo>
                  <a:lnTo>
                    <a:pt x="1186" y="841"/>
                  </a:lnTo>
                  <a:lnTo>
                    <a:pt x="1033" y="748"/>
                  </a:lnTo>
                  <a:lnTo>
                    <a:pt x="970" y="763"/>
                  </a:lnTo>
                  <a:lnTo>
                    <a:pt x="970" y="724"/>
                  </a:lnTo>
                  <a:lnTo>
                    <a:pt x="1003" y="685"/>
                  </a:lnTo>
                  <a:lnTo>
                    <a:pt x="1039" y="676"/>
                  </a:lnTo>
                  <a:lnTo>
                    <a:pt x="1006" y="619"/>
                  </a:lnTo>
                  <a:lnTo>
                    <a:pt x="979" y="631"/>
                  </a:lnTo>
                  <a:lnTo>
                    <a:pt x="979" y="574"/>
                  </a:lnTo>
                  <a:lnTo>
                    <a:pt x="913" y="592"/>
                  </a:lnTo>
                  <a:lnTo>
                    <a:pt x="904" y="514"/>
                  </a:lnTo>
                  <a:lnTo>
                    <a:pt x="861" y="520"/>
                  </a:lnTo>
                  <a:lnTo>
                    <a:pt x="816" y="430"/>
                  </a:lnTo>
                  <a:lnTo>
                    <a:pt x="868" y="445"/>
                  </a:lnTo>
                  <a:lnTo>
                    <a:pt x="910" y="484"/>
                  </a:lnTo>
                  <a:lnTo>
                    <a:pt x="994" y="481"/>
                  </a:lnTo>
                  <a:lnTo>
                    <a:pt x="967" y="433"/>
                  </a:lnTo>
                  <a:lnTo>
                    <a:pt x="913" y="436"/>
                  </a:lnTo>
                  <a:lnTo>
                    <a:pt x="877" y="400"/>
                  </a:lnTo>
                  <a:lnTo>
                    <a:pt x="919" y="391"/>
                  </a:lnTo>
                  <a:lnTo>
                    <a:pt x="970" y="397"/>
                  </a:lnTo>
                  <a:lnTo>
                    <a:pt x="1033" y="334"/>
                  </a:lnTo>
                  <a:lnTo>
                    <a:pt x="1000" y="289"/>
                  </a:lnTo>
                  <a:lnTo>
                    <a:pt x="1048" y="277"/>
                  </a:lnTo>
                  <a:lnTo>
                    <a:pt x="1144" y="283"/>
                  </a:lnTo>
                  <a:lnTo>
                    <a:pt x="1129" y="247"/>
                  </a:lnTo>
                  <a:lnTo>
                    <a:pt x="1171" y="205"/>
                  </a:lnTo>
                  <a:lnTo>
                    <a:pt x="1174" y="136"/>
                  </a:lnTo>
                  <a:lnTo>
                    <a:pt x="1222" y="46"/>
                  </a:lnTo>
                  <a:lnTo>
                    <a:pt x="1180" y="13"/>
                  </a:lnTo>
                  <a:lnTo>
                    <a:pt x="1125" y="0"/>
                  </a:lnTo>
                  <a:close/>
                </a:path>
              </a:pathLst>
            </a:custGeom>
            <a:solidFill>
              <a:srgbClr val="006699"/>
            </a:solidFill>
            <a:ln w="9525">
              <a:noFill/>
              <a:round/>
              <a:headEnd/>
              <a:tailEnd/>
            </a:ln>
          </p:spPr>
          <p:txBody>
            <a:bodyPr/>
            <a:lstStyle/>
            <a:p>
              <a:endParaRPr lang="en-US"/>
            </a:p>
          </p:txBody>
        </p:sp>
        <p:sp>
          <p:nvSpPr>
            <p:cNvPr id="19482" name="Freeform 22"/>
            <p:cNvSpPr>
              <a:spLocks/>
            </p:cNvSpPr>
            <p:nvPr/>
          </p:nvSpPr>
          <p:spPr bwMode="ltGray">
            <a:xfrm>
              <a:off x="3747" y="3265"/>
              <a:ext cx="400" cy="295"/>
            </a:xfrm>
            <a:custGeom>
              <a:avLst/>
              <a:gdLst>
                <a:gd name="T0" fmla="*/ 0 w 446"/>
                <a:gd name="T1" fmla="*/ 162 h 329"/>
                <a:gd name="T2" fmla="*/ 0 w 446"/>
                <a:gd name="T3" fmla="*/ 258 h 329"/>
                <a:gd name="T4" fmla="*/ 109 w 446"/>
                <a:gd name="T5" fmla="*/ 295 h 329"/>
                <a:gd name="T6" fmla="*/ 183 w 446"/>
                <a:gd name="T7" fmla="*/ 309 h 329"/>
                <a:gd name="T8" fmla="*/ 240 w 446"/>
                <a:gd name="T9" fmla="*/ 318 h 329"/>
                <a:gd name="T10" fmla="*/ 318 w 446"/>
                <a:gd name="T11" fmla="*/ 327 h 329"/>
                <a:gd name="T12" fmla="*/ 414 w 446"/>
                <a:gd name="T13" fmla="*/ 324 h 329"/>
                <a:gd name="T14" fmla="*/ 427 w 446"/>
                <a:gd name="T15" fmla="*/ 295 h 329"/>
                <a:gd name="T16" fmla="*/ 382 w 446"/>
                <a:gd name="T17" fmla="*/ 250 h 329"/>
                <a:gd name="T18" fmla="*/ 382 w 446"/>
                <a:gd name="T19" fmla="*/ 204 h 329"/>
                <a:gd name="T20" fmla="*/ 309 w 446"/>
                <a:gd name="T21" fmla="*/ 159 h 329"/>
                <a:gd name="T22" fmla="*/ 315 w 446"/>
                <a:gd name="T23" fmla="*/ 90 h 329"/>
                <a:gd name="T24" fmla="*/ 255 w 446"/>
                <a:gd name="T25" fmla="*/ 57 h 329"/>
                <a:gd name="T26" fmla="*/ 246 w 446"/>
                <a:gd name="T27" fmla="*/ 114 h 329"/>
                <a:gd name="T28" fmla="*/ 204 w 446"/>
                <a:gd name="T29" fmla="*/ 84 h 329"/>
                <a:gd name="T30" fmla="*/ 168 w 446"/>
                <a:gd name="T31" fmla="*/ 99 h 329"/>
                <a:gd name="T32" fmla="*/ 180 w 446"/>
                <a:gd name="T33" fmla="*/ 48 h 329"/>
                <a:gd name="T34" fmla="*/ 111 w 446"/>
                <a:gd name="T35" fmla="*/ 36 h 329"/>
                <a:gd name="T36" fmla="*/ 109 w 446"/>
                <a:gd name="T37" fmla="*/ 114 h 329"/>
                <a:gd name="T38" fmla="*/ 144 w 446"/>
                <a:gd name="T39" fmla="*/ 186 h 329"/>
                <a:gd name="T40" fmla="*/ 75 w 446"/>
                <a:gd name="T41" fmla="*/ 195 h 329"/>
                <a:gd name="T42" fmla="*/ 36 w 446"/>
                <a:gd name="T43" fmla="*/ 162 h 329"/>
                <a:gd name="T44" fmla="*/ 0 w 446"/>
                <a:gd name="T45" fmla="*/ 162 h 3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329"/>
                <a:gd name="T71" fmla="*/ 446 w 446"/>
                <a:gd name="T72" fmla="*/ 329 h 3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329">
                  <a:moveTo>
                    <a:pt x="0" y="162"/>
                  </a:moveTo>
                  <a:lnTo>
                    <a:pt x="0" y="258"/>
                  </a:lnTo>
                  <a:lnTo>
                    <a:pt x="109" y="295"/>
                  </a:lnTo>
                  <a:lnTo>
                    <a:pt x="183" y="309"/>
                  </a:lnTo>
                  <a:lnTo>
                    <a:pt x="240" y="318"/>
                  </a:lnTo>
                  <a:lnTo>
                    <a:pt x="318" y="327"/>
                  </a:lnTo>
                  <a:lnTo>
                    <a:pt x="414" y="324"/>
                  </a:lnTo>
                  <a:cubicBezTo>
                    <a:pt x="432" y="319"/>
                    <a:pt x="446" y="329"/>
                    <a:pt x="427" y="295"/>
                  </a:cubicBezTo>
                  <a:cubicBezTo>
                    <a:pt x="408" y="261"/>
                    <a:pt x="389" y="265"/>
                    <a:pt x="382" y="250"/>
                  </a:cubicBezTo>
                  <a:lnTo>
                    <a:pt x="382" y="204"/>
                  </a:lnTo>
                  <a:lnTo>
                    <a:pt x="309" y="159"/>
                  </a:lnTo>
                  <a:cubicBezTo>
                    <a:pt x="298" y="140"/>
                    <a:pt x="333" y="144"/>
                    <a:pt x="315" y="90"/>
                  </a:cubicBezTo>
                  <a:cubicBezTo>
                    <a:pt x="297" y="36"/>
                    <a:pt x="266" y="53"/>
                    <a:pt x="255" y="57"/>
                  </a:cubicBezTo>
                  <a:lnTo>
                    <a:pt x="246" y="114"/>
                  </a:lnTo>
                  <a:lnTo>
                    <a:pt x="204" y="84"/>
                  </a:lnTo>
                  <a:lnTo>
                    <a:pt x="168" y="99"/>
                  </a:lnTo>
                  <a:lnTo>
                    <a:pt x="180" y="48"/>
                  </a:lnTo>
                  <a:cubicBezTo>
                    <a:pt x="171" y="38"/>
                    <a:pt x="135" y="0"/>
                    <a:pt x="111" y="36"/>
                  </a:cubicBezTo>
                  <a:cubicBezTo>
                    <a:pt x="87" y="72"/>
                    <a:pt x="104" y="89"/>
                    <a:pt x="109" y="114"/>
                  </a:cubicBezTo>
                  <a:lnTo>
                    <a:pt x="144" y="186"/>
                  </a:lnTo>
                  <a:lnTo>
                    <a:pt x="75" y="195"/>
                  </a:lnTo>
                  <a:lnTo>
                    <a:pt x="36" y="162"/>
                  </a:lnTo>
                  <a:lnTo>
                    <a:pt x="0" y="162"/>
                  </a:lnTo>
                  <a:close/>
                </a:path>
              </a:pathLst>
            </a:custGeom>
            <a:solidFill>
              <a:srgbClr val="006699"/>
            </a:solidFill>
            <a:ln w="9525">
              <a:noFill/>
              <a:round/>
              <a:headEnd/>
              <a:tailEnd/>
            </a:ln>
          </p:spPr>
          <p:txBody>
            <a:bodyPr/>
            <a:lstStyle/>
            <a:p>
              <a:endParaRPr lang="en-US"/>
            </a:p>
          </p:txBody>
        </p:sp>
        <p:sp>
          <p:nvSpPr>
            <p:cNvPr id="19483" name="Freeform 23"/>
            <p:cNvSpPr>
              <a:spLocks/>
            </p:cNvSpPr>
            <p:nvPr/>
          </p:nvSpPr>
          <p:spPr bwMode="ltGray">
            <a:xfrm>
              <a:off x="3653" y="3182"/>
              <a:ext cx="395" cy="131"/>
            </a:xfrm>
            <a:custGeom>
              <a:avLst/>
              <a:gdLst>
                <a:gd name="T0" fmla="*/ 6 w 441"/>
                <a:gd name="T1" fmla="*/ 78 h 146"/>
                <a:gd name="T2" fmla="*/ 60 w 441"/>
                <a:gd name="T3" fmla="*/ 141 h 146"/>
                <a:gd name="T4" fmla="*/ 169 w 441"/>
                <a:gd name="T5" fmla="*/ 110 h 146"/>
                <a:gd name="T6" fmla="*/ 216 w 441"/>
                <a:gd name="T7" fmla="*/ 66 h 146"/>
                <a:gd name="T8" fmla="*/ 260 w 441"/>
                <a:gd name="T9" fmla="*/ 110 h 146"/>
                <a:gd name="T10" fmla="*/ 303 w 441"/>
                <a:gd name="T11" fmla="*/ 99 h 146"/>
                <a:gd name="T12" fmla="*/ 351 w 441"/>
                <a:gd name="T13" fmla="*/ 110 h 146"/>
                <a:gd name="T14" fmla="*/ 351 w 441"/>
                <a:gd name="T15" fmla="*/ 64 h 146"/>
                <a:gd name="T16" fmla="*/ 384 w 441"/>
                <a:gd name="T17" fmla="*/ 30 h 146"/>
                <a:gd name="T18" fmla="*/ 402 w 441"/>
                <a:gd name="T19" fmla="*/ 60 h 146"/>
                <a:gd name="T20" fmla="*/ 429 w 441"/>
                <a:gd name="T21" fmla="*/ 18 h 146"/>
                <a:gd name="T22" fmla="*/ 378 w 441"/>
                <a:gd name="T23" fmla="*/ 0 h 146"/>
                <a:gd name="T24" fmla="*/ 305 w 441"/>
                <a:gd name="T25" fmla="*/ 64 h 146"/>
                <a:gd name="T26" fmla="*/ 237 w 441"/>
                <a:gd name="T27" fmla="*/ 12 h 146"/>
                <a:gd name="T28" fmla="*/ 192 w 441"/>
                <a:gd name="T29" fmla="*/ 54 h 146"/>
                <a:gd name="T30" fmla="*/ 144 w 441"/>
                <a:gd name="T31" fmla="*/ 75 h 146"/>
                <a:gd name="T32" fmla="*/ 129 w 441"/>
                <a:gd name="T33" fmla="*/ 84 h 146"/>
                <a:gd name="T34" fmla="*/ 108 w 441"/>
                <a:gd name="T35" fmla="*/ 78 h 146"/>
                <a:gd name="T36" fmla="*/ 60 w 441"/>
                <a:gd name="T37" fmla="*/ 54 h 146"/>
                <a:gd name="T38" fmla="*/ 6 w 441"/>
                <a:gd name="T39" fmla="*/ 78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1"/>
                <a:gd name="T61" fmla="*/ 0 h 146"/>
                <a:gd name="T62" fmla="*/ 441 w 441"/>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1" h="146">
                  <a:moveTo>
                    <a:pt x="6" y="78"/>
                  </a:moveTo>
                  <a:cubicBezTo>
                    <a:pt x="0" y="90"/>
                    <a:pt x="33" y="136"/>
                    <a:pt x="60" y="141"/>
                  </a:cubicBezTo>
                  <a:cubicBezTo>
                    <a:pt x="87" y="146"/>
                    <a:pt x="143" y="123"/>
                    <a:pt x="169" y="110"/>
                  </a:cubicBezTo>
                  <a:lnTo>
                    <a:pt x="216" y="66"/>
                  </a:lnTo>
                  <a:lnTo>
                    <a:pt x="260" y="110"/>
                  </a:lnTo>
                  <a:lnTo>
                    <a:pt x="303" y="99"/>
                  </a:lnTo>
                  <a:lnTo>
                    <a:pt x="351" y="110"/>
                  </a:lnTo>
                  <a:lnTo>
                    <a:pt x="351" y="64"/>
                  </a:lnTo>
                  <a:lnTo>
                    <a:pt x="384" y="30"/>
                  </a:lnTo>
                  <a:cubicBezTo>
                    <a:pt x="392" y="29"/>
                    <a:pt x="363" y="66"/>
                    <a:pt x="402" y="60"/>
                  </a:cubicBezTo>
                  <a:cubicBezTo>
                    <a:pt x="441" y="54"/>
                    <a:pt x="433" y="28"/>
                    <a:pt x="429" y="18"/>
                  </a:cubicBezTo>
                  <a:lnTo>
                    <a:pt x="378" y="0"/>
                  </a:lnTo>
                  <a:lnTo>
                    <a:pt x="305" y="64"/>
                  </a:lnTo>
                  <a:lnTo>
                    <a:pt x="237" y="12"/>
                  </a:lnTo>
                  <a:lnTo>
                    <a:pt x="192" y="54"/>
                  </a:lnTo>
                  <a:lnTo>
                    <a:pt x="144" y="75"/>
                  </a:lnTo>
                  <a:lnTo>
                    <a:pt x="129" y="84"/>
                  </a:lnTo>
                  <a:lnTo>
                    <a:pt x="108" y="78"/>
                  </a:lnTo>
                  <a:cubicBezTo>
                    <a:pt x="97" y="73"/>
                    <a:pt x="99" y="60"/>
                    <a:pt x="60" y="54"/>
                  </a:cubicBezTo>
                  <a:cubicBezTo>
                    <a:pt x="21" y="48"/>
                    <a:pt x="17" y="73"/>
                    <a:pt x="6" y="78"/>
                  </a:cubicBezTo>
                  <a:close/>
                </a:path>
              </a:pathLst>
            </a:custGeom>
            <a:solidFill>
              <a:srgbClr val="006699"/>
            </a:solidFill>
            <a:ln w="9525">
              <a:noFill/>
              <a:round/>
              <a:headEnd/>
              <a:tailEnd/>
            </a:ln>
          </p:spPr>
          <p:txBody>
            <a:bodyPr/>
            <a:lstStyle/>
            <a:p>
              <a:endParaRPr lang="en-US"/>
            </a:p>
          </p:txBody>
        </p:sp>
        <p:sp>
          <p:nvSpPr>
            <p:cNvPr id="19484" name="Freeform 24"/>
            <p:cNvSpPr>
              <a:spLocks/>
            </p:cNvSpPr>
            <p:nvPr/>
          </p:nvSpPr>
          <p:spPr bwMode="ltGray">
            <a:xfrm>
              <a:off x="2944" y="2778"/>
              <a:ext cx="134" cy="178"/>
            </a:xfrm>
            <a:custGeom>
              <a:avLst/>
              <a:gdLst>
                <a:gd name="T0" fmla="*/ 0 w 150"/>
                <a:gd name="T1" fmla="*/ 0 h 198"/>
                <a:gd name="T2" fmla="*/ 15 w 150"/>
                <a:gd name="T3" fmla="*/ 63 h 198"/>
                <a:gd name="T4" fmla="*/ 45 w 150"/>
                <a:gd name="T5" fmla="*/ 120 h 198"/>
                <a:gd name="T6" fmla="*/ 90 w 150"/>
                <a:gd name="T7" fmla="*/ 186 h 198"/>
                <a:gd name="T8" fmla="*/ 123 w 150"/>
                <a:gd name="T9" fmla="*/ 198 h 198"/>
                <a:gd name="T10" fmla="*/ 150 w 150"/>
                <a:gd name="T11" fmla="*/ 162 h 198"/>
                <a:gd name="T12" fmla="*/ 114 w 150"/>
                <a:gd name="T13" fmla="*/ 162 h 198"/>
                <a:gd name="T14" fmla="*/ 111 w 150"/>
                <a:gd name="T15" fmla="*/ 102 h 198"/>
                <a:gd name="T16" fmla="*/ 78 w 150"/>
                <a:gd name="T17" fmla="*/ 84 h 198"/>
                <a:gd name="T18" fmla="*/ 99 w 150"/>
                <a:gd name="T19" fmla="*/ 21 h 198"/>
                <a:gd name="T20" fmla="*/ 48 w 150"/>
                <a:gd name="T21" fmla="*/ 36 h 198"/>
                <a:gd name="T22" fmla="*/ 0 w 150"/>
                <a:gd name="T23" fmla="*/ 0 h 1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198"/>
                <a:gd name="T38" fmla="*/ 150 w 150"/>
                <a:gd name="T39" fmla="*/ 198 h 1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198">
                  <a:moveTo>
                    <a:pt x="0" y="0"/>
                  </a:moveTo>
                  <a:lnTo>
                    <a:pt x="15" y="63"/>
                  </a:lnTo>
                  <a:lnTo>
                    <a:pt x="45" y="120"/>
                  </a:lnTo>
                  <a:lnTo>
                    <a:pt x="90" y="186"/>
                  </a:lnTo>
                  <a:lnTo>
                    <a:pt x="123" y="198"/>
                  </a:lnTo>
                  <a:lnTo>
                    <a:pt x="150" y="162"/>
                  </a:lnTo>
                  <a:lnTo>
                    <a:pt x="114" y="162"/>
                  </a:lnTo>
                  <a:lnTo>
                    <a:pt x="111" y="102"/>
                  </a:lnTo>
                  <a:lnTo>
                    <a:pt x="78" y="84"/>
                  </a:lnTo>
                  <a:lnTo>
                    <a:pt x="99" y="21"/>
                  </a:lnTo>
                  <a:lnTo>
                    <a:pt x="48" y="36"/>
                  </a:lnTo>
                  <a:lnTo>
                    <a:pt x="0" y="0"/>
                  </a:lnTo>
                  <a:close/>
                </a:path>
              </a:pathLst>
            </a:custGeom>
            <a:solidFill>
              <a:srgbClr val="006699"/>
            </a:solidFill>
            <a:ln w="9525">
              <a:noFill/>
              <a:round/>
              <a:headEnd/>
              <a:tailEnd/>
            </a:ln>
          </p:spPr>
          <p:txBody>
            <a:bodyPr/>
            <a:lstStyle/>
            <a:p>
              <a:endParaRPr lang="en-US"/>
            </a:p>
          </p:txBody>
        </p:sp>
        <p:sp>
          <p:nvSpPr>
            <p:cNvPr id="19485" name="Freeform 25"/>
            <p:cNvSpPr>
              <a:spLocks/>
            </p:cNvSpPr>
            <p:nvPr/>
          </p:nvSpPr>
          <p:spPr bwMode="ltGray">
            <a:xfrm>
              <a:off x="3074" y="2697"/>
              <a:ext cx="80" cy="263"/>
            </a:xfrm>
            <a:custGeom>
              <a:avLst/>
              <a:gdLst>
                <a:gd name="T0" fmla="*/ 56 w 90"/>
                <a:gd name="T1" fmla="*/ 0 h 293"/>
                <a:gd name="T2" fmla="*/ 29 w 90"/>
                <a:gd name="T3" fmla="*/ 78 h 293"/>
                <a:gd name="T4" fmla="*/ 2 w 90"/>
                <a:gd name="T5" fmla="*/ 111 h 293"/>
                <a:gd name="T6" fmla="*/ 0 w 90"/>
                <a:gd name="T7" fmla="*/ 157 h 293"/>
                <a:gd name="T8" fmla="*/ 35 w 90"/>
                <a:gd name="T9" fmla="*/ 162 h 293"/>
                <a:gd name="T10" fmla="*/ 45 w 90"/>
                <a:gd name="T11" fmla="*/ 202 h 293"/>
                <a:gd name="T12" fmla="*/ 17 w 90"/>
                <a:gd name="T13" fmla="*/ 231 h 293"/>
                <a:gd name="T14" fmla="*/ 65 w 90"/>
                <a:gd name="T15" fmla="*/ 291 h 293"/>
                <a:gd name="T16" fmla="*/ 90 w 90"/>
                <a:gd name="T17" fmla="*/ 293 h 293"/>
                <a:gd name="T18" fmla="*/ 62 w 90"/>
                <a:gd name="T19" fmla="*/ 261 h 293"/>
                <a:gd name="T20" fmla="*/ 71 w 90"/>
                <a:gd name="T21" fmla="*/ 177 h 293"/>
                <a:gd name="T22" fmla="*/ 45 w 90"/>
                <a:gd name="T23" fmla="*/ 157 h 293"/>
                <a:gd name="T24" fmla="*/ 29 w 90"/>
                <a:gd name="T25" fmla="*/ 129 h 293"/>
                <a:gd name="T26" fmla="*/ 56 w 90"/>
                <a:gd name="T27" fmla="*/ 93 h 293"/>
                <a:gd name="T28" fmla="*/ 90 w 90"/>
                <a:gd name="T29" fmla="*/ 66 h 293"/>
                <a:gd name="T30" fmla="*/ 56 w 90"/>
                <a:gd name="T31" fmla="*/ 0 h 2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293"/>
                <a:gd name="T50" fmla="*/ 90 w 90"/>
                <a:gd name="T51" fmla="*/ 293 h 29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293">
                  <a:moveTo>
                    <a:pt x="56" y="0"/>
                  </a:moveTo>
                  <a:lnTo>
                    <a:pt x="29" y="78"/>
                  </a:lnTo>
                  <a:lnTo>
                    <a:pt x="2" y="111"/>
                  </a:lnTo>
                  <a:lnTo>
                    <a:pt x="0" y="157"/>
                  </a:lnTo>
                  <a:lnTo>
                    <a:pt x="35" y="162"/>
                  </a:lnTo>
                  <a:lnTo>
                    <a:pt x="45" y="202"/>
                  </a:lnTo>
                  <a:lnTo>
                    <a:pt x="17" y="231"/>
                  </a:lnTo>
                  <a:lnTo>
                    <a:pt x="65" y="291"/>
                  </a:lnTo>
                  <a:lnTo>
                    <a:pt x="90" y="293"/>
                  </a:lnTo>
                  <a:lnTo>
                    <a:pt x="62" y="261"/>
                  </a:lnTo>
                  <a:lnTo>
                    <a:pt x="71" y="177"/>
                  </a:lnTo>
                  <a:lnTo>
                    <a:pt x="45" y="157"/>
                  </a:lnTo>
                  <a:lnTo>
                    <a:pt x="29" y="129"/>
                  </a:lnTo>
                  <a:lnTo>
                    <a:pt x="56" y="93"/>
                  </a:lnTo>
                  <a:lnTo>
                    <a:pt x="90" y="66"/>
                  </a:lnTo>
                  <a:lnTo>
                    <a:pt x="56" y="0"/>
                  </a:lnTo>
                  <a:close/>
                </a:path>
              </a:pathLst>
            </a:custGeom>
            <a:solidFill>
              <a:srgbClr val="006699"/>
            </a:solidFill>
            <a:ln w="9525">
              <a:noFill/>
              <a:round/>
              <a:headEnd/>
              <a:tailEnd/>
            </a:ln>
          </p:spPr>
          <p:txBody>
            <a:bodyPr/>
            <a:lstStyle/>
            <a:p>
              <a:endParaRPr lang="en-US"/>
            </a:p>
          </p:txBody>
        </p:sp>
        <p:sp>
          <p:nvSpPr>
            <p:cNvPr id="19486" name="Freeform 26"/>
            <p:cNvSpPr>
              <a:spLocks/>
            </p:cNvSpPr>
            <p:nvPr/>
          </p:nvSpPr>
          <p:spPr bwMode="ltGray">
            <a:xfrm>
              <a:off x="3194" y="2490"/>
              <a:ext cx="258" cy="224"/>
            </a:xfrm>
            <a:custGeom>
              <a:avLst/>
              <a:gdLst>
                <a:gd name="T0" fmla="*/ 0 w 288"/>
                <a:gd name="T1" fmla="*/ 249 h 249"/>
                <a:gd name="T2" fmla="*/ 12 w 288"/>
                <a:gd name="T3" fmla="*/ 213 h 249"/>
                <a:gd name="T4" fmla="*/ 66 w 288"/>
                <a:gd name="T5" fmla="*/ 216 h 249"/>
                <a:gd name="T6" fmla="*/ 69 w 288"/>
                <a:gd name="T7" fmla="*/ 180 h 249"/>
                <a:gd name="T8" fmla="*/ 156 w 288"/>
                <a:gd name="T9" fmla="*/ 147 h 249"/>
                <a:gd name="T10" fmla="*/ 183 w 288"/>
                <a:gd name="T11" fmla="*/ 161 h 249"/>
                <a:gd name="T12" fmla="*/ 171 w 288"/>
                <a:gd name="T13" fmla="*/ 15 h 249"/>
                <a:gd name="T14" fmla="*/ 228 w 288"/>
                <a:gd name="T15" fmla="*/ 0 h 249"/>
                <a:gd name="T16" fmla="*/ 288 w 288"/>
                <a:gd name="T17" fmla="*/ 45 h 249"/>
                <a:gd name="T18" fmla="*/ 246 w 288"/>
                <a:gd name="T19" fmla="*/ 39 h 249"/>
                <a:gd name="T20" fmla="*/ 219 w 288"/>
                <a:gd name="T21" fmla="*/ 63 h 249"/>
                <a:gd name="T22" fmla="*/ 243 w 288"/>
                <a:gd name="T23" fmla="*/ 150 h 249"/>
                <a:gd name="T24" fmla="*/ 183 w 288"/>
                <a:gd name="T25" fmla="*/ 206 h 249"/>
                <a:gd name="T26" fmla="*/ 0 w 288"/>
                <a:gd name="T27" fmla="*/ 249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
                <a:gd name="T43" fmla="*/ 0 h 249"/>
                <a:gd name="T44" fmla="*/ 288 w 288"/>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 h="249">
                  <a:moveTo>
                    <a:pt x="0" y="249"/>
                  </a:moveTo>
                  <a:lnTo>
                    <a:pt x="12" y="213"/>
                  </a:lnTo>
                  <a:lnTo>
                    <a:pt x="66" y="216"/>
                  </a:lnTo>
                  <a:lnTo>
                    <a:pt x="69" y="180"/>
                  </a:lnTo>
                  <a:lnTo>
                    <a:pt x="156" y="147"/>
                  </a:lnTo>
                  <a:lnTo>
                    <a:pt x="183" y="161"/>
                  </a:lnTo>
                  <a:lnTo>
                    <a:pt x="171" y="15"/>
                  </a:lnTo>
                  <a:lnTo>
                    <a:pt x="228" y="0"/>
                  </a:lnTo>
                  <a:lnTo>
                    <a:pt x="288" y="45"/>
                  </a:lnTo>
                  <a:lnTo>
                    <a:pt x="246" y="39"/>
                  </a:lnTo>
                  <a:lnTo>
                    <a:pt x="219" y="63"/>
                  </a:lnTo>
                  <a:lnTo>
                    <a:pt x="243" y="150"/>
                  </a:lnTo>
                  <a:lnTo>
                    <a:pt x="183" y="206"/>
                  </a:lnTo>
                  <a:lnTo>
                    <a:pt x="0" y="249"/>
                  </a:lnTo>
                  <a:close/>
                </a:path>
              </a:pathLst>
            </a:custGeom>
            <a:solidFill>
              <a:srgbClr val="006699"/>
            </a:solidFill>
            <a:ln w="9525">
              <a:noFill/>
              <a:round/>
              <a:headEnd/>
              <a:tailEnd/>
            </a:ln>
          </p:spPr>
          <p:txBody>
            <a:bodyPr/>
            <a:lstStyle/>
            <a:p>
              <a:endParaRPr lang="en-US"/>
            </a:p>
          </p:txBody>
        </p:sp>
        <p:sp>
          <p:nvSpPr>
            <p:cNvPr id="19487" name="AutoShape 27"/>
            <p:cNvSpPr>
              <a:spLocks noChangeArrowheads="1"/>
            </p:cNvSpPr>
            <p:nvPr/>
          </p:nvSpPr>
          <p:spPr bwMode="ltGray">
            <a:xfrm rot="10800000">
              <a:off x="3561" y="1130"/>
              <a:ext cx="812" cy="610"/>
            </a:xfrm>
            <a:custGeom>
              <a:avLst/>
              <a:gdLst>
                <a:gd name="T0" fmla="*/ 406 w 21600"/>
                <a:gd name="T1" fmla="*/ 0 h 21600"/>
                <a:gd name="T2" fmla="*/ 119 w 21600"/>
                <a:gd name="T3" fmla="*/ 89 h 21600"/>
                <a:gd name="T4" fmla="*/ 0 w 21600"/>
                <a:gd name="T5" fmla="*/ 305 h 21600"/>
                <a:gd name="T6" fmla="*/ 119 w 21600"/>
                <a:gd name="T7" fmla="*/ 521 h 21600"/>
                <a:gd name="T8" fmla="*/ 406 w 21600"/>
                <a:gd name="T9" fmla="*/ 610 h 21600"/>
                <a:gd name="T10" fmla="*/ 693 w 21600"/>
                <a:gd name="T11" fmla="*/ 521 h 21600"/>
                <a:gd name="T12" fmla="*/ 812 w 21600"/>
                <a:gd name="T13" fmla="*/ 305 h 21600"/>
                <a:gd name="T14" fmla="*/ 693 w 21600"/>
                <a:gd name="T15" fmla="*/ 89 h 21600"/>
                <a:gd name="T16" fmla="*/ 0 60000 65536"/>
                <a:gd name="T17" fmla="*/ 0 60000 65536"/>
                <a:gd name="T18" fmla="*/ 0 60000 65536"/>
                <a:gd name="T19" fmla="*/ 0 60000 65536"/>
                <a:gd name="T20" fmla="*/ 0 60000 65536"/>
                <a:gd name="T21" fmla="*/ 0 60000 65536"/>
                <a:gd name="T22" fmla="*/ 0 60000 65536"/>
                <a:gd name="T23" fmla="*/ 0 60000 65536"/>
                <a:gd name="T24" fmla="*/ 3166 w 21600"/>
                <a:gd name="T25" fmla="*/ 3151 h 21600"/>
                <a:gd name="T26" fmla="*/ 18434 w 21600"/>
                <a:gd name="T27" fmla="*/ 1844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92" y="10800"/>
                  </a:moveTo>
                  <a:cubicBezTo>
                    <a:pt x="1492" y="15941"/>
                    <a:pt x="5659" y="20108"/>
                    <a:pt x="10800" y="20108"/>
                  </a:cubicBezTo>
                  <a:cubicBezTo>
                    <a:pt x="15941" y="20108"/>
                    <a:pt x="20108" y="15941"/>
                    <a:pt x="20108" y="10800"/>
                  </a:cubicBezTo>
                  <a:cubicBezTo>
                    <a:pt x="20108" y="5659"/>
                    <a:pt x="15941" y="1492"/>
                    <a:pt x="10800" y="1492"/>
                  </a:cubicBezTo>
                  <a:cubicBezTo>
                    <a:pt x="5659" y="1492"/>
                    <a:pt x="1492" y="5659"/>
                    <a:pt x="1492" y="10800"/>
                  </a:cubicBezTo>
                  <a:close/>
                </a:path>
              </a:pathLst>
            </a:custGeom>
            <a:solidFill>
              <a:srgbClr val="006699"/>
            </a:solidFill>
            <a:ln w="9525">
              <a:noFill/>
              <a:round/>
              <a:headEnd/>
              <a:tailEnd/>
            </a:ln>
          </p:spPr>
          <p:txBody>
            <a:bodyPr wrap="none" anchor="ctr"/>
            <a:lstStyle/>
            <a:p>
              <a:endParaRPr lang="en-US"/>
            </a:p>
          </p:txBody>
        </p:sp>
      </p:grpSp>
      <p:sp>
        <p:nvSpPr>
          <p:cNvPr id="18460" name="WordArt 28"/>
          <p:cNvSpPr>
            <a:spLocks noChangeArrowheads="1" noChangeShapeType="1" noTextEdit="1"/>
          </p:cNvSpPr>
          <p:nvPr/>
        </p:nvSpPr>
        <p:spPr bwMode="auto">
          <a:xfrm>
            <a:off x="990600" y="1524000"/>
            <a:ext cx="5399088" cy="862013"/>
          </a:xfrm>
          <a:prstGeom prst="rect">
            <a:avLst/>
          </a:prstGeom>
        </p:spPr>
        <p:txBody>
          <a:bodyPr wrap="none" fromWordArt="1">
            <a:prstTxWarp prst="textPlain">
              <a:avLst>
                <a:gd name="adj" fmla="val 48662"/>
              </a:avLst>
            </a:prstTxWarp>
          </a:bodyPr>
          <a:lstStyle/>
          <a:p>
            <a:pPr algn="ctr"/>
            <a:r>
              <a:rPr lang="en-US" sz="3600" b="1" kern="10">
                <a:ln w="9525">
                  <a:noFill/>
                  <a:round/>
                  <a:headEnd/>
                  <a:tailEnd/>
                </a:ln>
                <a:gradFill rotWithShape="1">
                  <a:gsLst>
                    <a:gs pos="0">
                      <a:srgbClr val="0099CC"/>
                    </a:gs>
                    <a:gs pos="100000">
                      <a:srgbClr val="66FFFF"/>
                    </a:gs>
                  </a:gsLst>
                  <a:lin ang="0" scaled="1"/>
                </a:gradFill>
                <a:effectLst>
                  <a:outerShdw dist="99190" dir="3011666" algn="ctr" rotWithShape="0">
                    <a:schemeClr val="bg2">
                      <a:alpha val="79999"/>
                    </a:schemeClr>
                  </a:outerShdw>
                </a:effectLst>
                <a:latin typeface="Verdana"/>
                <a:ea typeface="Verdana"/>
                <a:cs typeface="Verdana"/>
              </a:rPr>
              <a:t>Thank You !</a:t>
            </a:r>
          </a:p>
        </p:txBody>
      </p:sp>
      <p:pic>
        <p:nvPicPr>
          <p:cNvPr id="19460" name="Picture 31" descr="TDGlogo"/>
          <p:cNvPicPr>
            <a:picLocks noChangeAspect="1" noChangeArrowheads="1"/>
          </p:cNvPicPr>
          <p:nvPr/>
        </p:nvPicPr>
        <p:blipFill>
          <a:blip r:embed="rId2"/>
          <a:srcRect/>
          <a:stretch>
            <a:fillRect/>
          </a:stretch>
        </p:blipFill>
        <p:spPr bwMode="auto">
          <a:xfrm>
            <a:off x="152400" y="5638801"/>
            <a:ext cx="2731306" cy="1060450"/>
          </a:xfrm>
          <a:prstGeom prst="rect">
            <a:avLst/>
          </a:prstGeom>
          <a:noFill/>
          <a:ln w="9525">
            <a:noFill/>
            <a:miter lim="800000"/>
            <a:headEnd/>
            <a:tailEnd/>
          </a:ln>
        </p:spPr>
      </p:pic>
      <p:pic>
        <p:nvPicPr>
          <p:cNvPr id="32" name="Picture 31" descr="MHW Logo 2007 png file.png"/>
          <p:cNvPicPr>
            <a:picLocks noChangeAspect="1"/>
          </p:cNvPicPr>
          <p:nvPr/>
        </p:nvPicPr>
        <p:blipFill>
          <a:blip r:embed="rId3"/>
          <a:stretch>
            <a:fillRect/>
          </a:stretch>
        </p:blipFill>
        <p:spPr>
          <a:xfrm>
            <a:off x="838200" y="2667000"/>
            <a:ext cx="3733800" cy="2352294"/>
          </a:xfrm>
          <a:prstGeom prst="rect">
            <a:avLst/>
          </a:prstGeom>
        </p:spPr>
      </p:pic>
      <p:pic>
        <p:nvPicPr>
          <p:cNvPr id="35" name="Picture 34" descr="CSCLogo_transBG.png"/>
          <p:cNvPicPr>
            <a:picLocks noChangeAspect="1"/>
          </p:cNvPicPr>
          <p:nvPr/>
        </p:nvPicPr>
        <p:blipFill>
          <a:blip r:embed="rId4" cstate="print"/>
          <a:stretch>
            <a:fillRect/>
          </a:stretch>
        </p:blipFill>
        <p:spPr>
          <a:xfrm>
            <a:off x="5181600" y="3505200"/>
            <a:ext cx="2593171" cy="1447800"/>
          </a:xfrm>
          <a:prstGeom prst="rect">
            <a:avLst/>
          </a:prstGeom>
        </p:spPr>
      </p:pic>
      <p:pic>
        <p:nvPicPr>
          <p:cNvPr id="40" name="Picture 39" descr="CM Tech png.png"/>
          <p:cNvPicPr>
            <a:picLocks noChangeAspect="1"/>
          </p:cNvPicPr>
          <p:nvPr/>
        </p:nvPicPr>
        <p:blipFill>
          <a:blip r:embed="rId5"/>
          <a:stretch>
            <a:fillRect/>
          </a:stretch>
        </p:blipFill>
        <p:spPr>
          <a:xfrm>
            <a:off x="0" y="381000"/>
            <a:ext cx="5296986" cy="627836"/>
          </a:xfrm>
          <a:prstGeom prst="rect">
            <a:avLst/>
          </a:prstGeom>
        </p:spPr>
      </p:pic>
      <p:pic>
        <p:nvPicPr>
          <p:cNvPr id="45" name="Picture 44" descr="MAGNETEC Logo.png"/>
          <p:cNvPicPr>
            <a:picLocks noChangeAspect="1"/>
          </p:cNvPicPr>
          <p:nvPr/>
        </p:nvPicPr>
        <p:blipFill>
          <a:blip r:embed="rId6" cstate="print"/>
          <a:stretch>
            <a:fillRect/>
          </a:stretch>
        </p:blipFill>
        <p:spPr>
          <a:xfrm>
            <a:off x="5715000" y="0"/>
            <a:ext cx="3429000" cy="469189"/>
          </a:xfrm>
          <a:prstGeom prst="rect">
            <a:avLst/>
          </a:prstGeom>
        </p:spPr>
      </p:pic>
      <p:pic>
        <p:nvPicPr>
          <p:cNvPr id="47" name="Picture 46" descr="TDKlogo_Datasheet.png"/>
          <p:cNvPicPr>
            <a:picLocks noChangeAspect="1"/>
          </p:cNvPicPr>
          <p:nvPr/>
        </p:nvPicPr>
        <p:blipFill>
          <a:blip r:embed="rId7"/>
          <a:stretch>
            <a:fillRect/>
          </a:stretch>
        </p:blipFill>
        <p:spPr>
          <a:xfrm>
            <a:off x="4572000" y="5638800"/>
            <a:ext cx="4442471" cy="9220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0" fill="hold" grpId="0" nodeType="afterEffect">
                                  <p:stCondLst>
                                    <p:cond delay="0"/>
                                  </p:stCondLst>
                                  <p:childTnLst>
                                    <p:set>
                                      <p:cBhvr>
                                        <p:cTn id="6" dur="1" fill="hold">
                                          <p:stCondLst>
                                            <p:cond delay="499"/>
                                          </p:stCondLst>
                                        </p:cTn>
                                        <p:tgtEl>
                                          <p:spTgt spid="184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31838"/>
          </a:xfrm>
        </p:spPr>
        <p:txBody>
          <a:bodyPr>
            <a:normAutofit fontScale="90000"/>
          </a:bodyPr>
          <a:lstStyle/>
          <a:p>
            <a:r>
              <a:rPr lang="en-US" dirty="0" smtClean="0"/>
              <a:t>TDK Corporation</a:t>
            </a:r>
            <a:br>
              <a:rPr lang="en-US" dirty="0" smtClean="0"/>
            </a:br>
            <a:r>
              <a:rPr lang="en-US" dirty="0" smtClean="0"/>
              <a:t/>
            </a:r>
            <a:br>
              <a:rPr lang="en-US" dirty="0" smtClean="0"/>
            </a:br>
            <a:r>
              <a:rPr lang="en-US" sz="2200" dirty="0" smtClean="0"/>
              <a:t>November 2008 Update</a:t>
            </a:r>
            <a:endParaRPr lang="en-US" sz="2200" dirty="0"/>
          </a:p>
        </p:txBody>
      </p:sp>
      <p:sp>
        <p:nvSpPr>
          <p:cNvPr id="3" name="Content Placeholder 2"/>
          <p:cNvSpPr>
            <a:spLocks noGrp="1"/>
          </p:cNvSpPr>
          <p:nvPr>
            <p:ph idx="1"/>
          </p:nvPr>
        </p:nvSpPr>
        <p:spPr>
          <a:xfrm>
            <a:off x="381000" y="1524000"/>
            <a:ext cx="8229600" cy="4953000"/>
          </a:xfrm>
        </p:spPr>
        <p:txBody>
          <a:bodyPr>
            <a:noAutofit/>
          </a:bodyPr>
          <a:lstStyle/>
          <a:p>
            <a:r>
              <a:rPr lang="en-US" sz="1800" b="1" dirty="0" smtClean="0"/>
              <a:t>Movement to China – TDK is in the process of moving the finishing operations of the Narita factory to Xiamen China. TDK will begin moving all operations to China in Marge – June, 2009</a:t>
            </a:r>
          </a:p>
          <a:p>
            <a:r>
              <a:rPr lang="en-US" sz="1800" b="1" dirty="0" smtClean="0"/>
              <a:t>PC90 – PC95 – These new materials were designed to be used in planar magnetics.  The materials are now being offered in many of the standard ferrite shapes</a:t>
            </a:r>
          </a:p>
          <a:p>
            <a:r>
              <a:rPr lang="en-US" sz="1800" b="1" dirty="0" smtClean="0"/>
              <a:t>PC47 – This material is characterized by the lowest core losses of any material at 100</a:t>
            </a:r>
            <a:r>
              <a:rPr lang="en-US" sz="1800" dirty="0" smtClean="0"/>
              <a:t> °</a:t>
            </a:r>
            <a:r>
              <a:rPr lang="en-US" sz="1800" b="1" dirty="0" smtClean="0"/>
              <a:t>C.  The Xiamen factory is in the process of moving many of the core shapes from PC40/PC44 over to PC47.  Eventually, PC47 will be the dominant power material being produced at the Xiamen factory.  And it will become the “standard” power material.</a:t>
            </a:r>
          </a:p>
          <a:p>
            <a:r>
              <a:rPr lang="en-US" sz="1800" b="1" dirty="0" smtClean="0"/>
              <a:t>PC95 is becoming the material of choice for operating in the 400KHz to 700KHz range.</a:t>
            </a:r>
          </a:p>
          <a:p>
            <a:r>
              <a:rPr lang="en-US" sz="1800" b="1" dirty="0" smtClean="0"/>
              <a:t>PC50 is being phased out as it’s losses increase as the operating flux approaches 100mT.</a:t>
            </a:r>
          </a:p>
          <a:p>
            <a:endParaRPr lang="en-US" sz="1800" dirty="0"/>
          </a:p>
        </p:txBody>
      </p:sp>
      <p:pic>
        <p:nvPicPr>
          <p:cNvPr id="7" name="Picture 6" descr="MHW Logo 2007 png file.png"/>
          <p:cNvPicPr>
            <a:picLocks noChangeAspect="1"/>
          </p:cNvPicPr>
          <p:nvPr/>
        </p:nvPicPr>
        <p:blipFill>
          <a:blip r:embed="rId2" cstate="print"/>
          <a:stretch>
            <a:fillRect/>
          </a:stretch>
        </p:blipFill>
        <p:spPr>
          <a:xfrm>
            <a:off x="7467600" y="5791200"/>
            <a:ext cx="1451431" cy="9144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87" name="Group 1015"/>
          <p:cNvGraphicFramePr>
            <a:graphicFrameLocks noGrp="1"/>
          </p:cNvGraphicFramePr>
          <p:nvPr/>
        </p:nvGraphicFramePr>
        <p:xfrm>
          <a:off x="457200" y="1143000"/>
          <a:ext cx="8305799" cy="5090160"/>
        </p:xfrm>
        <a:graphic>
          <a:graphicData uri="http://schemas.openxmlformats.org/drawingml/2006/table">
            <a:tbl>
              <a:tblPr/>
              <a:tblGrid>
                <a:gridCol w="2211361"/>
                <a:gridCol w="884252"/>
                <a:gridCol w="601232"/>
                <a:gridCol w="935575"/>
                <a:gridCol w="938508"/>
                <a:gridCol w="935575"/>
                <a:gridCol w="937042"/>
                <a:gridCol w="862254"/>
              </a:tblGrid>
              <a:tr h="296587">
                <a:tc gridSpan="7">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ahoma" pitchFamily="34" charset="0"/>
                          <a:cs typeface="Tahoma" pitchFamily="34" charset="0"/>
                        </a:rPr>
                        <a:t>TDK New Power Material  </a:t>
                      </a:r>
                      <a:r>
                        <a:rPr kumimoji="0" lang="en-US" sz="1400" b="1" i="0" u="none" strike="noStrike" cap="none" normalizeH="0" baseline="0" dirty="0" smtClean="0">
                          <a:ln>
                            <a:noFill/>
                          </a:ln>
                          <a:solidFill>
                            <a:srgbClr val="00FF00"/>
                          </a:solidFill>
                          <a:effectLst/>
                          <a:latin typeface="Tahoma" pitchFamily="34" charset="0"/>
                          <a:cs typeface="Tahoma" pitchFamily="34" charset="0"/>
                        </a:rPr>
                        <a:t>PC95</a:t>
                      </a:r>
                      <a:r>
                        <a:rPr kumimoji="0" lang="en-US" sz="1400" b="1" i="0" u="none" strike="noStrike" cap="none" normalizeH="0" baseline="0" dirty="0" smtClean="0">
                          <a:ln>
                            <a:noFill/>
                          </a:ln>
                          <a:solidFill>
                            <a:schemeClr val="tx1"/>
                          </a:solidFill>
                          <a:effectLst/>
                          <a:latin typeface="Tahoma" pitchFamily="34" charset="0"/>
                          <a:cs typeface="Tahoma" pitchFamily="34" charset="0"/>
                        </a:rPr>
                        <a:t> and </a:t>
                      </a:r>
                      <a:r>
                        <a:rPr kumimoji="0" lang="en-US" sz="1400" b="1" i="0" u="none" strike="noStrike" cap="none" normalizeH="0" baseline="0" dirty="0" smtClean="0">
                          <a:ln>
                            <a:noFill/>
                          </a:ln>
                          <a:solidFill>
                            <a:srgbClr val="FF0000"/>
                          </a:solidFill>
                          <a:effectLst/>
                          <a:latin typeface="Tahoma" pitchFamily="34" charset="0"/>
                          <a:cs typeface="Tahoma" pitchFamily="34" charset="0"/>
                        </a:rPr>
                        <a:t>PC90</a:t>
                      </a:r>
                      <a:r>
                        <a:rPr kumimoji="0" lang="en-US" sz="1400" b="1" i="0" u="none" strike="noStrike" cap="none" normalizeH="0" baseline="0" dirty="0" smtClean="0">
                          <a:ln>
                            <a:noFill/>
                          </a:ln>
                          <a:solidFill>
                            <a:srgbClr val="00FF00"/>
                          </a:solidFill>
                          <a:effectLst/>
                          <a:latin typeface="Tahoma" pitchFamily="34" charset="0"/>
                          <a:cs typeface="Tahoma" pitchFamily="34" charset="0"/>
                        </a:rPr>
                        <a:t> </a:t>
                      </a:r>
                      <a:r>
                        <a:rPr kumimoji="0" lang="en-US" sz="1400" b="1" i="0" u="none" strike="noStrike" cap="none" normalizeH="0" baseline="0" dirty="0" smtClean="0">
                          <a:ln>
                            <a:noFill/>
                          </a:ln>
                          <a:solidFill>
                            <a:schemeClr val="tx1"/>
                          </a:solidFill>
                          <a:effectLst/>
                          <a:latin typeface="Tahoma" pitchFamily="34" charset="0"/>
                          <a:cs typeface="Tahoma" pitchFamily="34" charset="0"/>
                        </a:rPr>
                        <a:t>Standard TDK Cores</a:t>
                      </a:r>
                      <a:endParaRPr kumimoji="0" lang="en-US" sz="1400" b="0" i="0" u="none" strike="noStrike" cap="none" normalizeH="0" baseline="0" dirty="0" smtClean="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noFill/>
                  </a:tcPr>
                </a:tc>
              </a:tr>
              <a:tr h="237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3726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Material</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PC95</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PC90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PC47</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PC44</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PC40</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Initial permeability</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Symbol" pitchFamily="18" charset="2"/>
                          <a:cs typeface="Tahoma" pitchFamily="34" charset="0"/>
                        </a:rPr>
                        <a:t>m</a:t>
                      </a:r>
                      <a:r>
                        <a:rPr kumimoji="0" lang="en-US" sz="1000" b="0" i="0" u="none" strike="noStrike" cap="none" normalizeH="0" baseline="0" smtClean="0">
                          <a:ln>
                            <a:noFill/>
                          </a:ln>
                          <a:solidFill>
                            <a:schemeClr val="tx1"/>
                          </a:solidFill>
                          <a:effectLst/>
                          <a:latin typeface="Tahoma" pitchFamily="34" charset="0"/>
                          <a:cs typeface="Tahoma" pitchFamily="34" charset="0"/>
                        </a:rPr>
                        <a:t> </a:t>
                      </a:r>
                      <a:r>
                        <a:rPr kumimoji="0" lang="en-US" sz="1000" b="0" i="0" u="none" strike="noStrike" cap="none" normalizeH="0" baseline="-30000" smtClean="0">
                          <a:ln>
                            <a:noFill/>
                          </a:ln>
                          <a:solidFill>
                            <a:schemeClr val="tx1"/>
                          </a:solidFill>
                          <a:effectLst/>
                          <a:latin typeface="Tahoma" pitchFamily="34" charset="0"/>
                          <a:cs typeface="Tahoma" pitchFamily="34" charset="0"/>
                        </a:rPr>
                        <a:t>i</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25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3300±25%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2200±25%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2400±25%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2400±25%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2300±25%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Core loss volume density</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25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350.0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680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600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600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600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at 100kHz, 200mT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60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290.0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470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400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400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450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Typical Values</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P</a:t>
                      </a:r>
                      <a:r>
                        <a:rPr kumimoji="0" lang="en-US" sz="1000" b="0" i="0" u="none" strike="noStrike" cap="none" normalizeH="0" baseline="-30000" smtClean="0">
                          <a:ln>
                            <a:noFill/>
                          </a:ln>
                          <a:solidFill>
                            <a:schemeClr val="tx1"/>
                          </a:solidFill>
                          <a:effectLst/>
                          <a:latin typeface="Tahoma" pitchFamily="34" charset="0"/>
                          <a:cs typeface="Tahoma" pitchFamily="34" charset="0"/>
                        </a:rPr>
                        <a:t>cv</a:t>
                      </a:r>
                      <a:r>
                        <a:rPr kumimoji="0" lang="en-US" sz="1000" b="0" i="0" u="none" strike="noStrike" cap="none" normalizeH="0" baseline="0" smtClean="0">
                          <a:ln>
                            <a:noFill/>
                          </a:ln>
                          <a:solidFill>
                            <a:schemeClr val="tx1"/>
                          </a:solidFill>
                          <a:effectLst/>
                          <a:latin typeface="Tahoma" pitchFamily="34" charset="0"/>
                          <a:cs typeface="Tahoma" pitchFamily="34" charset="0"/>
                        </a:rPr>
                        <a:t>(kW/m</a:t>
                      </a:r>
                      <a:r>
                        <a:rPr kumimoji="0" lang="en-US" sz="1000" b="0" i="0" u="none" strike="noStrike" cap="none" normalizeH="0" baseline="30000" smtClean="0">
                          <a:ln>
                            <a:noFill/>
                          </a:ln>
                          <a:solidFill>
                            <a:schemeClr val="tx1"/>
                          </a:solidFill>
                          <a:effectLst/>
                          <a:latin typeface="Tahoma" pitchFamily="34" charset="0"/>
                          <a:cs typeface="Tahoma" pitchFamily="34" charset="0"/>
                        </a:rPr>
                        <a:t>3</a:t>
                      </a:r>
                      <a:r>
                        <a:rPr kumimoji="0" lang="en-US" sz="1000" b="0" i="0" u="none" strike="noStrike" cap="none" normalizeH="0" baseline="0" smtClean="0">
                          <a:ln>
                            <a:noFill/>
                          </a:ln>
                          <a:solidFill>
                            <a:schemeClr val="tx1"/>
                          </a:solidFill>
                          <a:effectLst/>
                          <a:latin typeface="Tahoma" pitchFamily="34" charset="0"/>
                          <a:cs typeface="Tahoma" pitchFamily="34" charset="0"/>
                        </a:rPr>
                        <a:t>)</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80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280.0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380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300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320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400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100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290.0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320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270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300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410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120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350.0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400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360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380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500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Saturation magnetic flux density</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β</a:t>
                      </a:r>
                      <a:r>
                        <a:rPr kumimoji="0" lang="en-US" sz="1000" b="0" i="0" u="none" strike="noStrike" cap="none" normalizeH="0" baseline="-30000" smtClean="0">
                          <a:ln>
                            <a:noFill/>
                          </a:ln>
                          <a:solidFill>
                            <a:schemeClr val="tx1"/>
                          </a:solidFill>
                          <a:effectLst/>
                          <a:latin typeface="Tahoma" pitchFamily="34" charset="0"/>
                          <a:cs typeface="Tahoma" pitchFamily="34" charset="0"/>
                        </a:rPr>
                        <a:t>s</a:t>
                      </a:r>
                      <a:r>
                        <a:rPr kumimoji="0" lang="en-US" sz="1000" b="0" i="0" u="none" strike="noStrike" cap="none" normalizeH="0" baseline="0" smtClean="0">
                          <a:ln>
                            <a:noFill/>
                          </a:ln>
                          <a:solidFill>
                            <a:schemeClr val="tx1"/>
                          </a:solidFill>
                          <a:effectLst/>
                          <a:latin typeface="Tahoma" pitchFamily="34" charset="0"/>
                          <a:cs typeface="Tahoma" pitchFamily="34" charset="0"/>
                        </a:rPr>
                        <a:t>(mT)</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25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530.0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540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530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510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510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at 1000A/m</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60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480.0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510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480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450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450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Typical Values</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100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410.0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450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420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390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390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120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380.0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420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390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350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350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Remanent flux density</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β</a:t>
                      </a:r>
                      <a:r>
                        <a:rPr kumimoji="0" lang="en-US" sz="1000" b="0" i="0" u="none" strike="noStrike" cap="none" normalizeH="0" baseline="-30000" smtClean="0">
                          <a:ln>
                            <a:noFill/>
                          </a:ln>
                          <a:solidFill>
                            <a:schemeClr val="tx1"/>
                          </a:solidFill>
                          <a:effectLst/>
                          <a:latin typeface="Tahoma" pitchFamily="34" charset="0"/>
                          <a:cs typeface="Tahoma" pitchFamily="34" charset="0"/>
                        </a:rPr>
                        <a:t>r</a:t>
                      </a:r>
                      <a:r>
                        <a:rPr kumimoji="0" lang="en-US" sz="1000" b="0" i="0" u="none" strike="noStrike" cap="none" normalizeH="0" baseline="0" smtClean="0">
                          <a:ln>
                            <a:noFill/>
                          </a:ln>
                          <a:solidFill>
                            <a:schemeClr val="tx1"/>
                          </a:solidFill>
                          <a:effectLst/>
                          <a:latin typeface="Tahoma" pitchFamily="34" charset="0"/>
                          <a:cs typeface="Tahoma" pitchFamily="34" charset="0"/>
                        </a:rPr>
                        <a:t>(mT)</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25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85.0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170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180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110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95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Typical Values</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60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70.0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100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70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65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ahoma" pitchFamily="34" charset="0"/>
                          <a:cs typeface="Tahoma" pitchFamily="34" charset="0"/>
                        </a:rPr>
                        <a:t> </a:t>
                      </a:r>
                      <a:endParaRPr kumimoji="0" lang="en-US" sz="10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100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60.0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60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60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60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55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120 °C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55.0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60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55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Curie temperature</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T</a:t>
                      </a:r>
                      <a:r>
                        <a:rPr kumimoji="0" lang="en-US" sz="1000" b="0" i="0" u="none" strike="noStrike" cap="none" normalizeH="0" baseline="-30000" smtClean="0">
                          <a:ln>
                            <a:noFill/>
                          </a:ln>
                          <a:solidFill>
                            <a:schemeClr val="tx1"/>
                          </a:solidFill>
                          <a:effectLst/>
                          <a:latin typeface="Tahoma" pitchFamily="34" charset="0"/>
                          <a:cs typeface="Tahoma" pitchFamily="34" charset="0"/>
                        </a:rPr>
                        <a:t>c</a:t>
                      </a:r>
                      <a:r>
                        <a:rPr kumimoji="0" lang="en-US" sz="1000" b="0" i="0" u="none" strike="noStrike" cap="none" normalizeH="0" baseline="0" smtClean="0">
                          <a:ln>
                            <a:noFill/>
                          </a:ln>
                          <a:solidFill>
                            <a:schemeClr val="tx1"/>
                          </a:solidFill>
                          <a:effectLst/>
                          <a:latin typeface="Tahoma" pitchFamily="34" charset="0"/>
                          <a:cs typeface="Tahoma" pitchFamily="34" charset="0"/>
                        </a:rPr>
                        <a:t>(°C)</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min.</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215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250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230</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215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215</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26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Density</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ρ</a:t>
                      </a:r>
                      <a:r>
                        <a:rPr kumimoji="0" lang="en-US" sz="1000" b="0" i="0" u="none" strike="noStrike" cap="none" normalizeH="0" baseline="-30000" smtClean="0">
                          <a:ln>
                            <a:noFill/>
                          </a:ln>
                          <a:solidFill>
                            <a:schemeClr val="tx1"/>
                          </a:solidFill>
                          <a:effectLst/>
                          <a:latin typeface="Tahoma" pitchFamily="34" charset="0"/>
                          <a:cs typeface="Tahoma" pitchFamily="34" charset="0"/>
                        </a:rPr>
                        <a:t>b</a:t>
                      </a:r>
                      <a:r>
                        <a:rPr kumimoji="0" lang="en-US" sz="1000" b="0" i="0" u="none" strike="noStrike" cap="none" normalizeH="0" baseline="0" smtClean="0">
                          <a:ln>
                            <a:noFill/>
                          </a:ln>
                          <a:solidFill>
                            <a:schemeClr val="tx1"/>
                          </a:solidFill>
                          <a:effectLst/>
                          <a:latin typeface="Tahoma" pitchFamily="34" charset="0"/>
                          <a:cs typeface="Tahoma" pitchFamily="34" charset="0"/>
                        </a:rPr>
                        <a:t>(kg/m</a:t>
                      </a:r>
                      <a:r>
                        <a:rPr kumimoji="0" lang="en-US" sz="1000" b="0" i="0" u="none" strike="noStrike" cap="none" normalizeH="0" baseline="30000" smtClean="0">
                          <a:ln>
                            <a:noFill/>
                          </a:ln>
                          <a:solidFill>
                            <a:schemeClr val="tx1"/>
                          </a:solidFill>
                          <a:effectLst/>
                          <a:latin typeface="Tahoma" pitchFamily="34" charset="0"/>
                          <a:cs typeface="Tahoma" pitchFamily="34" charset="0"/>
                        </a:rPr>
                        <a:t>3</a:t>
                      </a:r>
                      <a:r>
                        <a:rPr kumimoji="0" lang="en-US" sz="1000" b="0" i="0" u="none" strike="noStrike" cap="none" normalizeH="0" baseline="0" smtClean="0">
                          <a:ln>
                            <a:noFill/>
                          </a:ln>
                          <a:solidFill>
                            <a:schemeClr val="tx1"/>
                          </a:solidFill>
                          <a:effectLst/>
                          <a:latin typeface="Tahoma" pitchFamily="34" charset="0"/>
                          <a:cs typeface="Tahoma" pitchFamily="34" charset="0"/>
                        </a:rPr>
                        <a:t>)</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 </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FF00"/>
                          </a:solidFill>
                          <a:effectLst/>
                          <a:latin typeface="Tahoma" pitchFamily="34" charset="0"/>
                          <a:cs typeface="Tahoma" pitchFamily="34" charset="0"/>
                        </a:rPr>
                        <a:t>4.9X10</a:t>
                      </a:r>
                      <a:r>
                        <a:rPr kumimoji="0" lang="en-US" sz="1000" b="1" i="0" u="none" strike="noStrike" cap="none" normalizeH="0" baseline="30000" smtClean="0">
                          <a:ln>
                            <a:noFill/>
                          </a:ln>
                          <a:solidFill>
                            <a:srgbClr val="00FF00"/>
                          </a:solidFill>
                          <a:effectLst/>
                          <a:latin typeface="Tahoma" pitchFamily="34" charset="0"/>
                          <a:cs typeface="Tahoma" pitchFamily="34" charset="0"/>
                        </a:rPr>
                        <a:t>3</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FF0000"/>
                          </a:solidFill>
                          <a:effectLst/>
                          <a:latin typeface="Tahoma" pitchFamily="34" charset="0"/>
                          <a:cs typeface="Tahoma" pitchFamily="34" charset="0"/>
                        </a:rPr>
                        <a:t>4.9X10</a:t>
                      </a:r>
                      <a:r>
                        <a:rPr kumimoji="0" lang="en-US" sz="1000" b="1" i="0" u="none" strike="noStrike" cap="none" normalizeH="0" baseline="30000" smtClean="0">
                          <a:ln>
                            <a:noFill/>
                          </a:ln>
                          <a:solidFill>
                            <a:srgbClr val="FF0000"/>
                          </a:solidFill>
                          <a:effectLst/>
                          <a:latin typeface="Tahoma" pitchFamily="34" charset="0"/>
                          <a:cs typeface="Tahoma" pitchFamily="34" charset="0"/>
                        </a:rPr>
                        <a:t>3</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993366"/>
                          </a:solidFill>
                          <a:effectLst/>
                          <a:latin typeface="Tahoma" pitchFamily="34" charset="0"/>
                          <a:cs typeface="Tahoma" pitchFamily="34" charset="0"/>
                        </a:rPr>
                        <a:t>4.9X10</a:t>
                      </a:r>
                      <a:r>
                        <a:rPr kumimoji="0" lang="en-US" sz="1000" b="1" i="0" u="none" strike="noStrike" cap="none" normalizeH="0" baseline="30000" smtClean="0">
                          <a:ln>
                            <a:noFill/>
                          </a:ln>
                          <a:solidFill>
                            <a:srgbClr val="993366"/>
                          </a:solidFill>
                          <a:effectLst/>
                          <a:latin typeface="Tahoma" pitchFamily="34" charset="0"/>
                          <a:cs typeface="Tahoma" pitchFamily="34" charset="0"/>
                        </a:rPr>
                        <a:t>3</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FF"/>
                          </a:solidFill>
                          <a:effectLst/>
                          <a:latin typeface="Tahoma" pitchFamily="34" charset="0"/>
                          <a:cs typeface="Tahoma" pitchFamily="34" charset="0"/>
                        </a:rPr>
                        <a:t>4.8X10</a:t>
                      </a:r>
                      <a:r>
                        <a:rPr kumimoji="0" lang="en-US" sz="1000" b="1" i="0" u="none" strike="noStrike" cap="none" normalizeH="0" baseline="30000" smtClean="0">
                          <a:ln>
                            <a:noFill/>
                          </a:ln>
                          <a:solidFill>
                            <a:srgbClr val="0000FF"/>
                          </a:solidFill>
                          <a:effectLst/>
                          <a:latin typeface="Tahoma" pitchFamily="34" charset="0"/>
                          <a:cs typeface="Tahoma" pitchFamily="34" charset="0"/>
                        </a:rPr>
                        <a:t>3</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333399"/>
                          </a:solidFill>
                          <a:effectLst/>
                          <a:latin typeface="Tahoma" pitchFamily="34" charset="0"/>
                          <a:cs typeface="Tahoma" pitchFamily="34" charset="0"/>
                        </a:rPr>
                        <a:t>4.8X10</a:t>
                      </a:r>
                      <a:r>
                        <a:rPr kumimoji="0" lang="en-US" sz="1000" b="1" i="0" u="none" strike="noStrike" cap="none" normalizeH="0" baseline="30000" smtClean="0">
                          <a:ln>
                            <a:noFill/>
                          </a:ln>
                          <a:solidFill>
                            <a:srgbClr val="333399"/>
                          </a:solidFill>
                          <a:effectLst/>
                          <a:latin typeface="Tahoma" pitchFamily="34" charset="0"/>
                          <a:cs typeface="Tahoma" pitchFamily="34" charset="0"/>
                        </a:rPr>
                        <a:t>3</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7269">
                <a:tc gridSpan="4">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ahoma" pitchFamily="34" charset="0"/>
                          <a:cs typeface="Tahoma" pitchFamily="34" charset="0"/>
                        </a:rPr>
                        <a:t>Unless otherwise specify the tolerance, the values are shown as a typical.</a:t>
                      </a: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srcRect/>
          <a:stretch>
            <a:fillRect/>
          </a:stretch>
        </p:blipFill>
        <p:spPr bwMode="auto">
          <a:xfrm>
            <a:off x="1600200" y="1651746"/>
            <a:ext cx="5715000" cy="4958603"/>
          </a:xfrm>
          <a:prstGeom prst="rect">
            <a:avLst/>
          </a:prstGeom>
          <a:noFill/>
          <a:ln w="38100">
            <a:noFill/>
            <a:miter lim="800000"/>
            <a:headEnd/>
            <a:tailEnd/>
          </a:ln>
        </p:spPr>
      </p:pic>
      <p:sp>
        <p:nvSpPr>
          <p:cNvPr id="7" name="Title 6"/>
          <p:cNvSpPr>
            <a:spLocks noGrp="1"/>
          </p:cNvSpPr>
          <p:nvPr>
            <p:ph type="title"/>
          </p:nvPr>
        </p:nvSpPr>
        <p:spPr/>
        <p:txBody>
          <a:bodyPr>
            <a:normAutofit fontScale="90000"/>
          </a:bodyPr>
          <a:lstStyle/>
          <a:p>
            <a:r>
              <a:rPr lang="en-US" dirty="0" smtClean="0"/>
              <a:t>PC90 – PC95</a:t>
            </a:r>
            <a:br>
              <a:rPr lang="en-US" dirty="0" smtClean="0"/>
            </a:br>
            <a:r>
              <a:rPr lang="en-US" dirty="0" smtClean="0"/>
              <a:t/>
            </a:r>
            <a:br>
              <a:rPr lang="en-US" dirty="0" smtClean="0"/>
            </a:br>
            <a:r>
              <a:rPr lang="en-US" sz="3100" dirty="0" smtClean="0"/>
              <a:t>Initial Perm verses Temperature</a:t>
            </a:r>
            <a:endParaRPr lang="en-US" sz="3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a:stretch>
            <a:fillRect/>
          </a:stretch>
        </p:blipFill>
        <p:spPr bwMode="auto">
          <a:xfrm>
            <a:off x="1828800" y="1752600"/>
            <a:ext cx="5555356" cy="4800600"/>
          </a:xfrm>
          <a:prstGeom prst="rect">
            <a:avLst/>
          </a:prstGeom>
          <a:noFill/>
          <a:ln w="38100">
            <a:noFill/>
            <a:miter lim="800000"/>
            <a:headEnd/>
            <a:tailEnd/>
          </a:ln>
        </p:spPr>
      </p:pic>
      <p:sp>
        <p:nvSpPr>
          <p:cNvPr id="3" name="Title 2"/>
          <p:cNvSpPr>
            <a:spLocks noGrp="1"/>
          </p:cNvSpPr>
          <p:nvPr>
            <p:ph type="title"/>
          </p:nvPr>
        </p:nvSpPr>
        <p:spPr/>
        <p:txBody>
          <a:bodyPr>
            <a:normAutofit fontScale="90000"/>
          </a:bodyPr>
          <a:lstStyle/>
          <a:p>
            <a:r>
              <a:rPr lang="en-US" dirty="0" smtClean="0"/>
              <a:t>PC90 – PC95</a:t>
            </a:r>
            <a:br>
              <a:rPr lang="en-US" dirty="0" smtClean="0"/>
            </a:br>
            <a:r>
              <a:rPr lang="en-US" dirty="0" smtClean="0"/>
              <a:t/>
            </a:r>
            <a:br>
              <a:rPr lang="en-US" dirty="0" smtClean="0"/>
            </a:br>
            <a:r>
              <a:rPr lang="en-US" sz="3100" dirty="0" smtClean="0"/>
              <a:t>Saturation Flux verses Temperature</a:t>
            </a:r>
            <a:endParaRPr lang="en-US" sz="3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6" name="Object 4"/>
          <p:cNvGraphicFramePr>
            <a:graphicFrameLocks noChangeAspect="1"/>
          </p:cNvGraphicFramePr>
          <p:nvPr/>
        </p:nvGraphicFramePr>
        <p:xfrm>
          <a:off x="1295400" y="1143000"/>
          <a:ext cx="7086600" cy="5548313"/>
        </p:xfrm>
        <a:graphic>
          <a:graphicData uri="http://schemas.openxmlformats.org/presentationml/2006/ole">
            <p:oleObj spid="_x0000_s17410" name="Chart" r:id="rId3" imgW="5133975" imgH="4019669" progId="Excel.Sheet.8">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628</TotalTime>
  <Words>2962</Words>
  <Application>Microsoft Office PowerPoint</Application>
  <PresentationFormat>On-screen Show (4:3)</PresentationFormat>
  <Paragraphs>1383</Paragraphs>
  <Slides>43</Slides>
  <Notes>0</Notes>
  <HiddenSlides>0</HiddenSlides>
  <MMClips>0</MMClips>
  <ScaleCrop>false</ScaleCrop>
  <HeadingPairs>
    <vt:vector size="8" baseType="variant">
      <vt:variant>
        <vt:lpstr>Theme</vt:lpstr>
      </vt:variant>
      <vt:variant>
        <vt:i4>1</vt:i4>
      </vt:variant>
      <vt:variant>
        <vt:lpstr>Links</vt:lpstr>
      </vt:variant>
      <vt:variant>
        <vt:i4>5</vt:i4>
      </vt:variant>
      <vt:variant>
        <vt:lpstr>Embedded OLE Servers</vt:lpstr>
      </vt:variant>
      <vt:variant>
        <vt:i4>1</vt:i4>
      </vt:variant>
      <vt:variant>
        <vt:lpstr>Slide Titles</vt:lpstr>
      </vt:variant>
      <vt:variant>
        <vt:i4>43</vt:i4>
      </vt:variant>
    </vt:vector>
  </HeadingPairs>
  <TitlesOfParts>
    <vt:vector size="50" baseType="lpstr">
      <vt:lpstr>Trek</vt:lpstr>
      <vt:lpstr>C:\Users\Gary Van Schaick\Desktop\Documents\CMTech\Drawings\CMT Bobbin BE65-8116-6501-1.pdf</vt:lpstr>
      <vt:lpstr>C:\Users\Gary Van Schaick\Desktop\Documents\CMTech\Drawings\CMT UU Core Series.pdf</vt:lpstr>
      <vt:lpstr>C:\Users\Gary Van Schaick\Desktop\Documents\CMTech\Drawings\CMT PM Series Cores.pdf</vt:lpstr>
      <vt:lpstr>C:\Users\Gary Van Schaick\Desktop\Documents\CMTech\Drawings\CMT T140x100x25.pdf</vt:lpstr>
      <vt:lpstr>C:\Users\Gary Van Schaick\Desktop\Documents\CMTech\Drawings\EMI Filter Cable Clamps BNF-12H.pdf</vt:lpstr>
      <vt:lpstr>Chart</vt:lpstr>
      <vt:lpstr>MH&amp;W International Corp  TDK – CSC – TDG – Magnetec – CM Technology</vt:lpstr>
      <vt:lpstr>MH&amp;W History</vt:lpstr>
      <vt:lpstr>MH&amp;W Today</vt:lpstr>
      <vt:lpstr>TDK Corporation</vt:lpstr>
      <vt:lpstr>TDK Corporation  November 2008 Update</vt:lpstr>
      <vt:lpstr>Slide 6</vt:lpstr>
      <vt:lpstr>PC90 – PC95  Initial Perm verses Temperature</vt:lpstr>
      <vt:lpstr>PC90 – PC95  Saturation Flux verses Temperature</vt:lpstr>
      <vt:lpstr>Slide 9</vt:lpstr>
      <vt:lpstr>PC90 – PC95 Core Loss verses Temperature</vt:lpstr>
      <vt:lpstr>Slide 11</vt:lpstr>
      <vt:lpstr>Slide 12</vt:lpstr>
      <vt:lpstr>TDK PC95 verses PC50  High Frequency - High Flux Levels</vt:lpstr>
      <vt:lpstr>TDK PC95 verses PC50  High Frequency - High Flux Levels</vt:lpstr>
      <vt:lpstr>TDK PC95 verses PC50  High Frequency - High Flux Levels</vt:lpstr>
      <vt:lpstr>PC90 PC95 Availability</vt:lpstr>
      <vt:lpstr>Slide 17</vt:lpstr>
      <vt:lpstr>Slide 18</vt:lpstr>
      <vt:lpstr>PC90 PC95 Planar Cores  PC44-PC47 Obsolete for Planar Cores</vt:lpstr>
      <vt:lpstr>Xiamen  PC40  PC44  PC47</vt:lpstr>
      <vt:lpstr>Chang Sung Corp</vt:lpstr>
      <vt:lpstr>Sendust Core Loss</vt:lpstr>
      <vt:lpstr>TDG Corporation</vt:lpstr>
      <vt:lpstr>TDG Corporation  Ferrite core materials</vt:lpstr>
      <vt:lpstr>TDG Corporation  EMI Ferrite Sample Kit</vt:lpstr>
      <vt:lpstr>TDG Technology</vt:lpstr>
      <vt:lpstr>TDG-TECH Manufacturing</vt:lpstr>
      <vt:lpstr>TDG-tech Product development &amp; engineering</vt:lpstr>
      <vt:lpstr>TDG-tech manufacturing</vt:lpstr>
      <vt:lpstr>Magnetec GmbH</vt:lpstr>
      <vt:lpstr>Magnetec GMBH   Nanocrystalline</vt:lpstr>
      <vt:lpstr>Magnetec GMBH   Nanocrystalline</vt:lpstr>
      <vt:lpstr>Magnetec gmbh   EMI Cores</vt:lpstr>
      <vt:lpstr>Magnetec gmbh   low cost cores</vt:lpstr>
      <vt:lpstr>Magnetec gmbh cool blue cores</vt:lpstr>
      <vt:lpstr>Magnetec gmbh   cool blue cores</vt:lpstr>
      <vt:lpstr>CM Technology  China Manufacturing Technology</vt:lpstr>
      <vt:lpstr>CM Technology  North American Ferrite Industry</vt:lpstr>
      <vt:lpstr>Cm Technology  Coil Formers</vt:lpstr>
      <vt:lpstr>CM Technology  Large Ferrites</vt:lpstr>
      <vt:lpstr>CM Technology  ferrites for power &amp; EMI</vt:lpstr>
      <vt:lpstr>CM Technology  EMI Ferrites</vt:lpstr>
      <vt:lpstr>Slide 43</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MH&amp;W International Corp TDK – CSC – TDG - Magnetec</dc:title>
  <dc:creator>Gary Van Schaick</dc:creator>
  <cp:lastModifiedBy>Gary Van Schaick</cp:lastModifiedBy>
  <cp:revision>61</cp:revision>
  <dcterms:created xsi:type="dcterms:W3CDTF">2008-11-06T14:33:32Z</dcterms:created>
  <dcterms:modified xsi:type="dcterms:W3CDTF">2008-12-10T14:14:07Z</dcterms:modified>
</cp:coreProperties>
</file>